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8" r:id="rId2"/>
  </p:sldMasterIdLst>
  <p:notesMasterIdLst>
    <p:notesMasterId r:id="rId38"/>
  </p:notesMasterIdLst>
  <p:sldIdLst>
    <p:sldId id="256" r:id="rId3"/>
    <p:sldId id="305" r:id="rId4"/>
    <p:sldId id="306" r:id="rId5"/>
    <p:sldId id="307" r:id="rId6"/>
    <p:sldId id="308" r:id="rId7"/>
    <p:sldId id="309" r:id="rId8"/>
    <p:sldId id="261" r:id="rId9"/>
    <p:sldId id="310" r:id="rId10"/>
    <p:sldId id="312" r:id="rId11"/>
    <p:sldId id="314" r:id="rId12"/>
    <p:sldId id="313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39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40" r:id="rId35"/>
    <p:sldId id="338" r:id="rId36"/>
    <p:sldId id="335" r:id="rId3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MS Gothic" panose="020B0609070205080204" pitchFamily="49" charset="-128"/>
      <p:regular r:id="rId43"/>
    </p:embeddedFont>
    <p:embeddedFont>
      <p:font typeface="Montserrat ExtraBold" panose="020B0604020202020204" charset="0"/>
      <p:bold r:id="rId44"/>
      <p:boldItalic r:id="rId45"/>
    </p:embeddedFont>
    <p:embeddedFont>
      <p:font typeface="Cambria Math" panose="02040503050406030204" pitchFamily="18" charset="0"/>
      <p:regular r:id="rId46"/>
    </p:embeddedFont>
    <p:embeddedFont>
      <p:font typeface="Calibri Light" panose="020F0302020204030204" pitchFamily="34" charset="0"/>
      <p:regular r:id="rId47"/>
      <p:italic r:id="rId48"/>
    </p:embeddedFont>
    <p:embeddedFont>
      <p:font typeface="Montserrat" panose="020B060402020202020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27DD"/>
    <a:srgbClr val="00D661"/>
    <a:srgbClr val="19BD29"/>
    <a:srgbClr val="1DD92F"/>
    <a:srgbClr val="D17801"/>
    <a:srgbClr val="FCA904"/>
    <a:srgbClr val="EEB500"/>
    <a:srgbClr val="D2A500"/>
    <a:srgbClr val="F2BE00"/>
    <a:srgbClr val="3BE4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D47D045-5330-4179-98FA-C0342ABC3227}">
  <a:tblStyle styleId="{AD47D045-5330-4179-98FA-C0342ABC32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52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13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8.xml"/><Relationship Id="rId41" Type="http://schemas.openxmlformats.org/officeDocument/2006/relationships/font" Target="fonts/font3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Graduate%20Studies\ADLV%20Seminar\DeepNetsFI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FLOPs</a:t>
            </a:r>
            <a:r>
              <a:rPr lang="en-US" sz="1600" b="1" baseline="0"/>
              <a:t> - ResNet50</a:t>
            </a:r>
            <a:endParaRPr lang="he-IL" sz="1600" b="1"/>
          </a:p>
        </c:rich>
      </c:tx>
      <c:layout>
        <c:manualLayout>
          <c:xMode val="edge"/>
          <c:yMode val="edge"/>
          <c:x val="0.1809732197535209"/>
          <c:y val="6.68190561955471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111-40A9-B45C-546E6124AE7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111-40A9-B45C-546E6124AE74}"/>
              </c:ext>
            </c:extLst>
          </c:dPt>
          <c:dLbls>
            <c:dLbl>
              <c:idx val="0"/>
              <c:layout>
                <c:manualLayout>
                  <c:x val="-2.2447287839020225E-2"/>
                  <c:y val="-0.2294889180519101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111-40A9-B45C-546E6124AE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גיליון1!$K$43:$K$44</c:f>
              <c:strCache>
                <c:ptCount val="2"/>
                <c:pt idx="0">
                  <c:v>Convolution</c:v>
                </c:pt>
                <c:pt idx="1">
                  <c:v>Other</c:v>
                </c:pt>
              </c:strCache>
            </c:strRef>
          </c:cat>
          <c:val>
            <c:numRef>
              <c:f>גיליון1!$J$43:$J$44</c:f>
              <c:numCache>
                <c:formatCode>0%</c:formatCode>
                <c:ptCount val="2"/>
                <c:pt idx="0">
                  <c:v>0.98</c:v>
                </c:pt>
                <c:pt idx="1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111-40A9-B45C-546E6124AE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366834376950977"/>
          <c:y val="0.85548679713635845"/>
          <c:w val="0.70058228290936042"/>
          <c:h val="8.39878750659594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22588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2389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713f2e7b1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713f2e7b1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9135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715071d22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715071d22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2050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715071d22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715071d223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190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16106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77714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18521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715071d223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715071d223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7943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715071d223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715071d223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5975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4800" y="-22200"/>
            <a:ext cx="7341600" cy="520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88325" y="2056650"/>
            <a:ext cx="4878000" cy="10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888325" y="4399261"/>
            <a:ext cx="3430800" cy="3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6FDB-9832-466F-8AEF-58DC26B41FC5}" type="datetimeFigureOut">
              <a:rPr lang="he-IL" smtClean="0"/>
              <a:t>כ"ג/אייר/תש"פ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6302289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6FDB-9832-466F-8AEF-58DC26B41FC5}" type="datetimeFigureOut">
              <a:rPr lang="he-IL" smtClean="0"/>
              <a:t>כ"ג/אייר/תש"פ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2544813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6FDB-9832-466F-8AEF-58DC26B41FC5}" type="datetimeFigureOut">
              <a:rPr lang="he-IL" smtClean="0"/>
              <a:t>כ"ג/אייר/תש"פ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2730734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6FDB-9832-466F-8AEF-58DC26B41FC5}" type="datetimeFigureOut">
              <a:rPr lang="he-IL" smtClean="0"/>
              <a:t>כ"ג/אייר/תש"פ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6079425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6FDB-9832-466F-8AEF-58DC26B41FC5}" type="datetimeFigureOut">
              <a:rPr lang="he-IL" smtClean="0"/>
              <a:t>כ"ג/אייר/תש"פ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5290403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6FDB-9832-466F-8AEF-58DC26B41FC5}" type="datetimeFigureOut">
              <a:rPr lang="he-IL" smtClean="0"/>
              <a:t>כ"ג/אייר/תש"פ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4725525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6FDB-9832-466F-8AEF-58DC26B41FC5}" type="datetimeFigureOut">
              <a:rPr lang="he-IL" smtClean="0"/>
              <a:t>כ"ג/אייר/תש"פ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5931609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6FDB-9832-466F-8AEF-58DC26B41FC5}" type="datetimeFigureOut">
              <a:rPr lang="he-IL" smtClean="0"/>
              <a:t>כ"ג/אייר/תש"פ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251905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6FDB-9832-466F-8AEF-58DC26B41FC5}" type="datetimeFigureOut">
              <a:rPr lang="he-IL" smtClean="0"/>
              <a:t>כ"ג/אייר/תש"פ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1246609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4961200" y="-75"/>
            <a:ext cx="41829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0" y="-75"/>
            <a:ext cx="453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1700" y="23032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1921688" y="1703819"/>
            <a:ext cx="3546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947031" y="3080756"/>
            <a:ext cx="2405100" cy="3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1228050" y="1958550"/>
            <a:ext cx="2817600" cy="24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5098350" y="1958550"/>
            <a:ext cx="2817600" cy="24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705222" y="445025"/>
            <a:ext cx="811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4748000"/>
            <a:ext cx="7500600" cy="39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/>
          <p:nvPr/>
        </p:nvSpPr>
        <p:spPr>
          <a:xfrm>
            <a:off x="5247350" y="4637895"/>
            <a:ext cx="34308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COVID-19</a:t>
            </a:r>
            <a:endParaRPr sz="900">
              <a:solidFill>
                <a:schemeClr val="accent1"/>
              </a:solidFill>
            </a:endParaRPr>
          </a:p>
        </p:txBody>
      </p:sp>
      <p:cxnSp>
        <p:nvCxnSpPr>
          <p:cNvPr id="28" name="Google Shape;28;p5"/>
          <p:cNvCxnSpPr/>
          <p:nvPr/>
        </p:nvCxnSpPr>
        <p:spPr>
          <a:xfrm rot="10800000">
            <a:off x="781225" y="4940300"/>
            <a:ext cx="67749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" name="Google Shape;29;p5"/>
          <p:cNvCxnSpPr/>
          <p:nvPr/>
        </p:nvCxnSpPr>
        <p:spPr>
          <a:xfrm rot="10800000">
            <a:off x="7496925" y="4940300"/>
            <a:ext cx="10953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Google Shape;30;p5"/>
          <p:cNvSpPr txBox="1">
            <a:spLocks noGrp="1"/>
          </p:cNvSpPr>
          <p:nvPr>
            <p:ph type="title" idx="3"/>
          </p:nvPr>
        </p:nvSpPr>
        <p:spPr>
          <a:xfrm>
            <a:off x="1228048" y="1163688"/>
            <a:ext cx="2506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4"/>
          </p:nvPr>
        </p:nvSpPr>
        <p:spPr>
          <a:xfrm>
            <a:off x="5098348" y="1163675"/>
            <a:ext cx="2506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1355725" y="769934"/>
            <a:ext cx="3957900" cy="35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1355725" y="991934"/>
            <a:ext cx="3957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2" hasCustomPrompt="1"/>
          </p:nvPr>
        </p:nvSpPr>
        <p:spPr>
          <a:xfrm>
            <a:off x="689200" y="619763"/>
            <a:ext cx="770100" cy="54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3"/>
          </p:nvPr>
        </p:nvSpPr>
        <p:spPr>
          <a:xfrm>
            <a:off x="1355725" y="1555159"/>
            <a:ext cx="3957900" cy="35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4"/>
          </p:nvPr>
        </p:nvSpPr>
        <p:spPr>
          <a:xfrm>
            <a:off x="1355725" y="1777159"/>
            <a:ext cx="3957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5" hasCustomPrompt="1"/>
          </p:nvPr>
        </p:nvSpPr>
        <p:spPr>
          <a:xfrm>
            <a:off x="689200" y="1404988"/>
            <a:ext cx="770100" cy="54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6"/>
          </p:nvPr>
        </p:nvSpPr>
        <p:spPr>
          <a:xfrm>
            <a:off x="1355725" y="2340384"/>
            <a:ext cx="3957900" cy="35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7"/>
          </p:nvPr>
        </p:nvSpPr>
        <p:spPr>
          <a:xfrm>
            <a:off x="1355725" y="2562384"/>
            <a:ext cx="3957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8" hasCustomPrompt="1"/>
          </p:nvPr>
        </p:nvSpPr>
        <p:spPr>
          <a:xfrm>
            <a:off x="689200" y="2190213"/>
            <a:ext cx="770100" cy="54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9"/>
          </p:nvPr>
        </p:nvSpPr>
        <p:spPr>
          <a:xfrm>
            <a:off x="1355725" y="3125609"/>
            <a:ext cx="3957900" cy="35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3"/>
          </p:nvPr>
        </p:nvSpPr>
        <p:spPr>
          <a:xfrm>
            <a:off x="1355725" y="3347609"/>
            <a:ext cx="3957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14" hasCustomPrompt="1"/>
          </p:nvPr>
        </p:nvSpPr>
        <p:spPr>
          <a:xfrm>
            <a:off x="689200" y="2975438"/>
            <a:ext cx="770100" cy="54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15"/>
          </p:nvPr>
        </p:nvSpPr>
        <p:spPr>
          <a:xfrm>
            <a:off x="1355725" y="3910834"/>
            <a:ext cx="3957900" cy="35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6"/>
          </p:nvPr>
        </p:nvSpPr>
        <p:spPr>
          <a:xfrm>
            <a:off x="1355725" y="4132834"/>
            <a:ext cx="3957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17" hasCustomPrompt="1"/>
          </p:nvPr>
        </p:nvSpPr>
        <p:spPr>
          <a:xfrm>
            <a:off x="689200" y="3760663"/>
            <a:ext cx="770100" cy="54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" name="Google Shape;87;p13"/>
          <p:cNvSpPr/>
          <p:nvPr/>
        </p:nvSpPr>
        <p:spPr>
          <a:xfrm>
            <a:off x="6864925" y="0"/>
            <a:ext cx="2279100" cy="516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8" name="Google Shape;88;p13"/>
          <p:cNvCxnSpPr/>
          <p:nvPr/>
        </p:nvCxnSpPr>
        <p:spPr>
          <a:xfrm rot="10800000">
            <a:off x="781100" y="4940300"/>
            <a:ext cx="83583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13"/>
          <p:cNvSpPr txBox="1"/>
          <p:nvPr/>
        </p:nvSpPr>
        <p:spPr>
          <a:xfrm>
            <a:off x="5247350" y="4637895"/>
            <a:ext cx="34308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</a:rPr>
              <a:t>COVID-19</a:t>
            </a:r>
            <a:endParaRPr sz="900">
              <a:solidFill>
                <a:srgbClr val="FFFFFF"/>
              </a:solidFill>
            </a:endParaRPr>
          </a:p>
        </p:txBody>
      </p:sp>
      <p:cxnSp>
        <p:nvCxnSpPr>
          <p:cNvPr id="90" name="Google Shape;90;p13"/>
          <p:cNvCxnSpPr/>
          <p:nvPr/>
        </p:nvCxnSpPr>
        <p:spPr>
          <a:xfrm rot="10800000">
            <a:off x="6860625" y="4940300"/>
            <a:ext cx="17316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 1">
  <p:cSld name="TITLE_ONLY_1_2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>
            <a:spLocks noGrp="1"/>
          </p:cNvSpPr>
          <p:nvPr>
            <p:ph type="title"/>
          </p:nvPr>
        </p:nvSpPr>
        <p:spPr>
          <a:xfrm>
            <a:off x="705222" y="445025"/>
            <a:ext cx="811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4"/>
          <p:cNvSpPr txBox="1">
            <a:spLocks noGrp="1"/>
          </p:cNvSpPr>
          <p:nvPr>
            <p:ph type="title" idx="2"/>
          </p:nvPr>
        </p:nvSpPr>
        <p:spPr>
          <a:xfrm>
            <a:off x="1670763" y="3194675"/>
            <a:ext cx="2207400" cy="35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91" name="Google Shape;191;p24"/>
          <p:cNvSpPr txBox="1">
            <a:spLocks noGrp="1"/>
          </p:cNvSpPr>
          <p:nvPr>
            <p:ph type="subTitle" idx="1"/>
          </p:nvPr>
        </p:nvSpPr>
        <p:spPr>
          <a:xfrm>
            <a:off x="1670763" y="3553150"/>
            <a:ext cx="2207400" cy="8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2" name="Google Shape;192;p24"/>
          <p:cNvSpPr/>
          <p:nvPr/>
        </p:nvSpPr>
        <p:spPr>
          <a:xfrm>
            <a:off x="0" y="4748000"/>
            <a:ext cx="7500600" cy="39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3" name="Google Shape;193;p24"/>
          <p:cNvCxnSpPr/>
          <p:nvPr/>
        </p:nvCxnSpPr>
        <p:spPr>
          <a:xfrm rot="10800000">
            <a:off x="781225" y="4940300"/>
            <a:ext cx="67749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" name="Google Shape;194;p24"/>
          <p:cNvSpPr txBox="1"/>
          <p:nvPr/>
        </p:nvSpPr>
        <p:spPr>
          <a:xfrm>
            <a:off x="5247350" y="4637895"/>
            <a:ext cx="34308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</a:rPr>
              <a:t>COVID-19</a:t>
            </a:r>
            <a:endParaRPr sz="900">
              <a:solidFill>
                <a:schemeClr val="accent1"/>
              </a:solidFill>
            </a:endParaRPr>
          </a:p>
        </p:txBody>
      </p:sp>
      <p:cxnSp>
        <p:nvCxnSpPr>
          <p:cNvPr id="195" name="Google Shape;195;p24"/>
          <p:cNvCxnSpPr/>
          <p:nvPr/>
        </p:nvCxnSpPr>
        <p:spPr>
          <a:xfrm rot="10800000">
            <a:off x="7496925" y="4940300"/>
            <a:ext cx="10953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6" name="Google Shape;196;p24"/>
          <p:cNvSpPr txBox="1">
            <a:spLocks noGrp="1"/>
          </p:cNvSpPr>
          <p:nvPr>
            <p:ph type="title" idx="3"/>
          </p:nvPr>
        </p:nvSpPr>
        <p:spPr>
          <a:xfrm>
            <a:off x="5265838" y="3194675"/>
            <a:ext cx="2207400" cy="35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97" name="Google Shape;197;p24"/>
          <p:cNvSpPr txBox="1">
            <a:spLocks noGrp="1"/>
          </p:cNvSpPr>
          <p:nvPr>
            <p:ph type="subTitle" idx="4"/>
          </p:nvPr>
        </p:nvSpPr>
        <p:spPr>
          <a:xfrm>
            <a:off x="5265838" y="3553150"/>
            <a:ext cx="2207400" cy="8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1">
  <p:cSld name="Title + Bullet Points 1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/>
          <p:nvPr/>
        </p:nvSpPr>
        <p:spPr>
          <a:xfrm>
            <a:off x="2207650" y="1307425"/>
            <a:ext cx="6936600" cy="38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05" name="Google Shape;205;p26"/>
          <p:cNvSpPr txBox="1">
            <a:spLocks noGrp="1"/>
          </p:cNvSpPr>
          <p:nvPr>
            <p:ph type="body" idx="1"/>
          </p:nvPr>
        </p:nvSpPr>
        <p:spPr>
          <a:xfrm>
            <a:off x="2577375" y="1699975"/>
            <a:ext cx="4366800" cy="30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 sz="1300">
                <a:solidFill>
                  <a:schemeClr val="lt1"/>
                </a:solidFill>
              </a:defRPr>
            </a:lvl1pPr>
            <a:lvl2pPr marL="914400" lvl="1" indent="-3111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Char char="○"/>
              <a:defRPr sz="1300">
                <a:solidFill>
                  <a:schemeClr val="lt1"/>
                </a:solidFill>
              </a:defRPr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Char char="■"/>
              <a:defRPr sz="1300">
                <a:solidFill>
                  <a:schemeClr val="lt1"/>
                </a:solidFill>
              </a:defRPr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 sz="1300">
                <a:solidFill>
                  <a:schemeClr val="lt1"/>
                </a:solidFill>
              </a:defRPr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Char char="○"/>
              <a:defRPr sz="1300">
                <a:solidFill>
                  <a:schemeClr val="lt1"/>
                </a:solidFill>
              </a:defRPr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Char char="■"/>
              <a:defRPr sz="1300">
                <a:solidFill>
                  <a:schemeClr val="lt1"/>
                </a:solidFill>
              </a:defRPr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 sz="1300">
                <a:solidFill>
                  <a:schemeClr val="lt1"/>
                </a:solidFill>
              </a:defRPr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Char char="○"/>
              <a:defRPr sz="1300">
                <a:solidFill>
                  <a:schemeClr val="lt1"/>
                </a:solidFill>
              </a:defRPr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300"/>
              <a:buChar char="■"/>
              <a:defRPr sz="13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26"/>
          <p:cNvSpPr txBox="1">
            <a:spLocks noGrp="1"/>
          </p:cNvSpPr>
          <p:nvPr>
            <p:ph type="title"/>
          </p:nvPr>
        </p:nvSpPr>
        <p:spPr>
          <a:xfrm>
            <a:off x="705222" y="445025"/>
            <a:ext cx="811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7341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8"/>
          <p:cNvGrpSpPr/>
          <p:nvPr/>
        </p:nvGrpSpPr>
        <p:grpSpPr>
          <a:xfrm>
            <a:off x="0" y="0"/>
            <a:ext cx="9144000" cy="5143475"/>
            <a:chOff x="0" y="0"/>
            <a:chExt cx="9144000" cy="5143475"/>
          </a:xfrm>
        </p:grpSpPr>
        <p:grpSp>
          <p:nvGrpSpPr>
            <p:cNvPr id="46" name="Google Shape;46;p8"/>
            <p:cNvGrpSpPr/>
            <p:nvPr/>
          </p:nvGrpSpPr>
          <p:grpSpPr>
            <a:xfrm>
              <a:off x="0" y="0"/>
              <a:ext cx="9144000" cy="5143475"/>
              <a:chOff x="0" y="0"/>
              <a:chExt cx="9144000" cy="5143475"/>
            </a:xfrm>
          </p:grpSpPr>
          <p:sp>
            <p:nvSpPr>
              <p:cNvPr id="47" name="Google Shape;47;p8"/>
              <p:cNvSpPr/>
              <p:nvPr/>
            </p:nvSpPr>
            <p:spPr>
              <a:xfrm>
                <a:off x="0" y="4748000"/>
                <a:ext cx="9144000" cy="395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8"/>
              <p:cNvSpPr/>
              <p:nvPr/>
            </p:nvSpPr>
            <p:spPr>
              <a:xfrm>
                <a:off x="0" y="0"/>
                <a:ext cx="9144000" cy="395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8"/>
              <p:cNvSpPr/>
              <p:nvPr/>
            </p:nvSpPr>
            <p:spPr>
              <a:xfrm rot="5400000">
                <a:off x="-2215050" y="2533025"/>
                <a:ext cx="4825500" cy="395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8"/>
              <p:cNvSpPr/>
              <p:nvPr/>
            </p:nvSpPr>
            <p:spPr>
              <a:xfrm rot="5400000">
                <a:off x="6533550" y="2533025"/>
                <a:ext cx="4825500" cy="395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" name="Google Shape;51;p8"/>
            <p:cNvSpPr/>
            <p:nvPr/>
          </p:nvSpPr>
          <p:spPr>
            <a:xfrm>
              <a:off x="1490850" y="3577150"/>
              <a:ext cx="6162300" cy="1284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1651650" y="3722750"/>
            <a:ext cx="5840700" cy="10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986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6FDB-9832-466F-8AEF-58DC26B41FC5}" type="datetimeFigureOut">
              <a:rPr lang="he-IL" smtClean="0"/>
              <a:t>כ"ג/אייר/תש"פ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9081476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6FDB-9832-466F-8AEF-58DC26B41FC5}" type="datetimeFigureOut">
              <a:rPr lang="he-IL" smtClean="0"/>
              <a:t>כ"ג/אייר/תש"פ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8962080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 ExtraBold"/>
              <a:buNone/>
              <a:defRPr sz="28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9" r:id="rId4"/>
    <p:sldLayoutId id="2147483670" r:id="rId5"/>
    <p:sldLayoutId id="2147483676" r:id="rId6"/>
    <p:sldLayoutId id="2147483677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26FDB-9832-466F-8AEF-58DC26B41FC5}" type="datetimeFigureOut">
              <a:rPr lang="he-IL" smtClean="0"/>
              <a:t>כ"ג/אייר/תש"פ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1712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/>
          <p:nvPr/>
        </p:nvSpPr>
        <p:spPr>
          <a:xfrm>
            <a:off x="-55300" y="1731750"/>
            <a:ext cx="5081400" cy="16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0"/>
          <p:cNvSpPr txBox="1">
            <a:spLocks noGrp="1"/>
          </p:cNvSpPr>
          <p:nvPr>
            <p:ph type="ctrTitle"/>
          </p:nvPr>
        </p:nvSpPr>
        <p:spPr>
          <a:xfrm>
            <a:off x="888325" y="2056650"/>
            <a:ext cx="4878000" cy="10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Efficient</a:t>
            </a:r>
            <a:br>
              <a:rPr lang="en" dirty="0">
                <a:solidFill>
                  <a:schemeClr val="accent1"/>
                </a:solidFill>
              </a:rPr>
            </a:br>
            <a:r>
              <a:rPr lang="en" dirty="0">
                <a:solidFill>
                  <a:schemeClr val="accent1"/>
                </a:solidFill>
              </a:rPr>
              <a:t>Architectures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22" name="Google Shape;222;p30"/>
          <p:cNvSpPr txBox="1">
            <a:spLocks noGrp="1"/>
          </p:cNvSpPr>
          <p:nvPr>
            <p:ph type="subTitle" idx="1"/>
          </p:nvPr>
        </p:nvSpPr>
        <p:spPr>
          <a:xfrm>
            <a:off x="888325" y="3896658"/>
            <a:ext cx="3430800" cy="6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Oren Ben Kiki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Yair Ben Sahel</a:t>
            </a:r>
            <a:endParaRPr dirty="0"/>
          </a:p>
        </p:txBody>
      </p:sp>
      <p:cxnSp>
        <p:nvCxnSpPr>
          <p:cNvPr id="223" name="Google Shape;223;p30"/>
          <p:cNvCxnSpPr/>
          <p:nvPr/>
        </p:nvCxnSpPr>
        <p:spPr>
          <a:xfrm rot="10800000">
            <a:off x="981700" y="4940300"/>
            <a:ext cx="5530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4" name="Google Shape;224;p30"/>
          <p:cNvCxnSpPr/>
          <p:nvPr/>
        </p:nvCxnSpPr>
        <p:spPr>
          <a:xfrm rot="10800000">
            <a:off x="4348475" y="203200"/>
            <a:ext cx="42033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5" name="Google Shape;225;p30"/>
          <p:cNvCxnSpPr/>
          <p:nvPr/>
        </p:nvCxnSpPr>
        <p:spPr>
          <a:xfrm rot="10800000">
            <a:off x="4355425" y="203200"/>
            <a:ext cx="29796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מלבן 42"/>
          <p:cNvSpPr/>
          <p:nvPr/>
        </p:nvSpPr>
        <p:spPr>
          <a:xfrm>
            <a:off x="7993294" y="4654193"/>
            <a:ext cx="616450" cy="236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מציין מיקום טקסט 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72498" y="1960553"/>
                <a:ext cx="2817600" cy="2491200"/>
              </a:xfrm>
            </p:spPr>
            <p:txBody>
              <a:bodyPr/>
              <a:lstStyle/>
              <a:p>
                <a:pPr marL="139700" indent="0" algn="ctr">
                  <a:buNone/>
                </a:pPr>
                <a:r>
                  <a:rPr lang="en-US" sz="1600" dirty="0"/>
                  <a:t>Less parameters</a:t>
                </a:r>
              </a:p>
              <a:p>
                <a:pPr marL="139700" indent="0" algn="ctr">
                  <a:buNone/>
                </a:pPr>
                <a:endParaRPr lang="en-US" sz="800" dirty="0"/>
              </a:p>
              <a:p>
                <a:pPr marL="139700" indent="0" algn="ctr">
                  <a:buNone/>
                </a:pPr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⇓</m:t>
                    </m:r>
                  </m:oMath>
                </a14:m>
                <a:endParaRPr lang="en-US" sz="1600" dirty="0">
                  <a:ea typeface="Cambria Math" panose="02040503050406030204" pitchFamily="18" charset="0"/>
                </a:endParaRPr>
              </a:p>
              <a:p>
                <a:pPr marL="139700" indent="0" algn="ctr">
                  <a:buNone/>
                </a:pPr>
                <a:endParaRPr lang="en-US" sz="800" dirty="0">
                  <a:ea typeface="Cambria Math" panose="02040503050406030204" pitchFamily="18" charset="0"/>
                </a:endParaRPr>
              </a:p>
              <a:p>
                <a:pPr marL="139700" indent="0" algn="ctr">
                  <a:buNone/>
                </a:pPr>
                <a:r>
                  <a:rPr lang="en-US" sz="1600" dirty="0"/>
                  <a:t>Limited Capacity</a:t>
                </a:r>
              </a:p>
            </p:txBody>
          </p:sp>
        </mc:Choice>
        <mc:Fallback xmlns="">
          <p:sp>
            <p:nvSpPr>
              <p:cNvPr id="2" name="מציין מיקום טקס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2498" y="1960553"/>
                <a:ext cx="2817600" cy="24912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530409" y="220430"/>
            <a:ext cx="8111100" cy="572700"/>
          </a:xfrm>
        </p:spPr>
        <p:txBody>
          <a:bodyPr/>
          <a:lstStyle/>
          <a:p>
            <a:r>
              <a:rPr lang="en-US" sz="2800" dirty="0"/>
              <a:t>Depth-wise &amp; Point-wise Convolution</a:t>
            </a:r>
            <a:endParaRPr lang="he-IL" sz="2800" dirty="0"/>
          </a:p>
        </p:txBody>
      </p:sp>
      <p:sp>
        <p:nvSpPr>
          <p:cNvPr id="5" name="כותרת 4"/>
          <p:cNvSpPr>
            <a:spLocks noGrp="1"/>
          </p:cNvSpPr>
          <p:nvPr>
            <p:ph type="title" idx="3"/>
          </p:nvPr>
        </p:nvSpPr>
        <p:spPr>
          <a:xfrm>
            <a:off x="1228048" y="1286701"/>
            <a:ext cx="2506500" cy="572700"/>
          </a:xfrm>
        </p:spPr>
        <p:txBody>
          <a:bodyPr/>
          <a:lstStyle/>
          <a:p>
            <a:pPr algn="ctr"/>
            <a:r>
              <a:rPr lang="en-US" sz="1800" dirty="0"/>
              <a:t>Accuracy </a:t>
            </a:r>
            <a:endParaRPr lang="he-IL" sz="1800" dirty="0"/>
          </a:p>
        </p:txBody>
      </p:sp>
      <p:sp>
        <p:nvSpPr>
          <p:cNvPr id="6" name="כותרת 5"/>
          <p:cNvSpPr>
            <a:spLocks noGrp="1"/>
          </p:cNvSpPr>
          <p:nvPr>
            <p:ph type="title" idx="4"/>
          </p:nvPr>
        </p:nvSpPr>
        <p:spPr>
          <a:xfrm>
            <a:off x="5098348" y="1286701"/>
            <a:ext cx="2506500" cy="572700"/>
          </a:xfrm>
        </p:spPr>
        <p:txBody>
          <a:bodyPr/>
          <a:lstStyle/>
          <a:p>
            <a:pPr algn="ctr"/>
            <a:r>
              <a:rPr lang="en-US" sz="1800" dirty="0"/>
              <a:t>Cost</a:t>
            </a:r>
            <a:endParaRPr lang="he-IL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מציין מיקום טקסט 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869050" y="1960553"/>
                <a:ext cx="2817600" cy="2491200"/>
              </a:xfrm>
            </p:spPr>
            <p:txBody>
              <a:bodyPr/>
              <a:lstStyle/>
              <a:p>
                <a:pPr marL="139700" indent="0" algn="ctr">
                  <a:buNone/>
                </a:pPr>
                <a:r>
                  <a:rPr lang="en-US" sz="1600" dirty="0"/>
                  <a:t>Significant (87%) </a:t>
                </a:r>
              </a:p>
              <a:p>
                <a:pPr marL="139700" indent="0" algn="ctr">
                  <a:buNone/>
                </a:pPr>
                <a:r>
                  <a:rPr lang="en-US" sz="1600" dirty="0"/>
                  <a:t>Decrease in FLOPs</a:t>
                </a:r>
              </a:p>
              <a:p>
                <a:pPr marL="139700" indent="0" algn="ctr">
                  <a:buNone/>
                </a:pPr>
                <a:endParaRPr lang="en-US" sz="1600" dirty="0"/>
              </a:p>
              <a:p>
                <a:pPr marL="1397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מציין מיקום טקס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869050" y="1960553"/>
                <a:ext cx="2817600" cy="2491200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מחבר חץ ישר 36"/>
          <p:cNvCxnSpPr/>
          <p:nvPr/>
        </p:nvCxnSpPr>
        <p:spPr>
          <a:xfrm>
            <a:off x="5976257" y="2762794"/>
            <a:ext cx="301593" cy="67293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600699" y="3435724"/>
                <a:ext cx="1628394" cy="276999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200" dirty="0">
                    <a:solidFill>
                      <a:srgbClr val="7030A0"/>
                    </a:solidFill>
                    <a:latin typeface="Montserrat" panose="020B0604020202020204" charset="0"/>
                  </a:rPr>
                  <a:t>Neglible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sz="1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e-IL" sz="1200" dirty="0">
                  <a:solidFill>
                    <a:srgbClr val="7030A0"/>
                  </a:solidFill>
                  <a:latin typeface="Montserrat" panose="020B060402020202020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699" y="3435724"/>
                <a:ext cx="1628394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375" t="-2222" b="-1777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817658" y="2885839"/>
                <a:ext cx="1348126" cy="276999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200" b="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Montserrat" panose="020B0604020202020204" charset="0"/>
                  </a:rPr>
                  <a:t> – kernel size)</a:t>
                </a:r>
                <a:endParaRPr lang="he-IL" sz="1200" dirty="0">
                  <a:solidFill>
                    <a:schemeClr val="tx1"/>
                  </a:solidFill>
                  <a:latin typeface="Montserrat" panose="020B0604020202020204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658" y="2885839"/>
                <a:ext cx="1348126" cy="276999"/>
              </a:xfrm>
              <a:prstGeom prst="rect">
                <a:avLst/>
              </a:prstGeom>
              <a:blipFill rotWithShape="0">
                <a:blip r:embed="rId5"/>
                <a:stretch>
                  <a:fillRect t="-2174" b="-1521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159493" y="4618457"/>
            <a:ext cx="383438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D4F88677-943A-4BA0-A9FC-6830B74370B3}" type="slidenum">
              <a:rPr lang="he-IL" smtClean="0">
                <a:solidFill>
                  <a:schemeClr val="accent6"/>
                </a:solidFill>
              </a:rPr>
              <a:t>10</a:t>
            </a:fld>
            <a:endParaRPr lang="he-IL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5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uiExpand="1" build="p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98652" y="173275"/>
            <a:ext cx="8111100" cy="1067696"/>
          </a:xfrm>
        </p:spPr>
        <p:txBody>
          <a:bodyPr/>
          <a:lstStyle/>
          <a:p>
            <a:r>
              <a:rPr lang="en-US" sz="2800" dirty="0"/>
              <a:t>Group Convolution</a:t>
            </a:r>
            <a:br>
              <a:rPr lang="en-US" sz="2800" dirty="0"/>
            </a:br>
            <a:r>
              <a:rPr lang="en-US" i="1" dirty="0"/>
              <a:t>(Splitting &amp; Merging</a:t>
            </a:r>
            <a:r>
              <a:rPr lang="en-US" sz="2400" i="1" dirty="0"/>
              <a:t>)</a:t>
            </a:r>
            <a:endParaRPr lang="he-IL" sz="2400" dirty="0"/>
          </a:p>
        </p:txBody>
      </p:sp>
      <p:sp>
        <p:nvSpPr>
          <p:cNvPr id="8" name="מלבן 7"/>
          <p:cNvSpPr/>
          <p:nvPr/>
        </p:nvSpPr>
        <p:spPr>
          <a:xfrm>
            <a:off x="7993294" y="4654193"/>
            <a:ext cx="616450" cy="236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8159493" y="4618457"/>
            <a:ext cx="284052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41BB275C-40F8-4021-AB2E-239C47DA6673}" type="slidenum">
              <a:rPr lang="he-IL">
                <a:solidFill>
                  <a:schemeClr val="accent6"/>
                </a:solidFill>
              </a:rPr>
              <a:t>11</a:t>
            </a:fld>
            <a:endParaRPr lang="he-IL" dirty="0">
              <a:solidFill>
                <a:schemeClr val="accent6"/>
              </a:solidFill>
            </a:endParaRPr>
          </a:p>
        </p:txBody>
      </p:sp>
      <p:grpSp>
        <p:nvGrpSpPr>
          <p:cNvPr id="3" name="קבוצה 2"/>
          <p:cNvGrpSpPr/>
          <p:nvPr/>
        </p:nvGrpSpPr>
        <p:grpSpPr>
          <a:xfrm>
            <a:off x="1011123" y="1276707"/>
            <a:ext cx="6778982" cy="3221586"/>
            <a:chOff x="1014751" y="692617"/>
            <a:chExt cx="7144742" cy="3363779"/>
          </a:xfrm>
        </p:grpSpPr>
        <p:sp>
          <p:nvSpPr>
            <p:cNvPr id="7" name="TextBox 6"/>
            <p:cNvSpPr txBox="1"/>
            <p:nvPr/>
          </p:nvSpPr>
          <p:spPr>
            <a:xfrm>
              <a:off x="1014751" y="1672191"/>
              <a:ext cx="710451" cy="3231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500" dirty="0">
                  <a:latin typeface="Montserrat" panose="020B0604020202020204" charset="0"/>
                </a:rPr>
                <a:t>Input</a:t>
              </a:r>
              <a:endParaRPr lang="he-IL" sz="1500" dirty="0">
                <a:latin typeface="Montserrat" panose="020B060402020202020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84901" y="3733231"/>
              <a:ext cx="1454244" cy="3231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500" dirty="0">
                  <a:latin typeface="Montserrat" panose="020B0604020202020204" charset="0"/>
                </a:rPr>
                <a:t>Group 1 Filter</a:t>
              </a:r>
              <a:endParaRPr lang="he-IL" sz="1500" dirty="0">
                <a:latin typeface="Montserrat" panose="020B0604020202020204" charset="0"/>
              </a:endParaRPr>
            </a:p>
          </p:txBody>
        </p:sp>
        <p:pic>
          <p:nvPicPr>
            <p:cNvPr id="7170" name="Picture 2" descr="https://miro.medium.com/max/1400/1*dBrsVP0nt_PrBlICSBTttg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902" y="1065577"/>
              <a:ext cx="5855197" cy="2689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266300" y="1675461"/>
              <a:ext cx="893193" cy="3231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500" dirty="0">
                  <a:latin typeface="Montserrat" panose="020B0604020202020204" charset="0"/>
                </a:rPr>
                <a:t>Output</a:t>
              </a:r>
              <a:endParaRPr lang="he-IL" sz="1500" dirty="0">
                <a:latin typeface="Montserrat" panose="020B060402020202020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86112" y="692617"/>
              <a:ext cx="1494320" cy="3231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500" dirty="0">
                  <a:latin typeface="Montserrat" panose="020B0604020202020204" charset="0"/>
                </a:rPr>
                <a:t>Group 2 Filter</a:t>
              </a:r>
              <a:endParaRPr lang="he-IL" sz="1500" dirty="0">
                <a:latin typeface="Montserrat" panose="020B0604020202020204" charset="0"/>
              </a:endParaRPr>
            </a:p>
          </p:txBody>
        </p:sp>
      </p:grpSp>
      <p:sp>
        <p:nvSpPr>
          <p:cNvPr id="16" name="מלבן 15"/>
          <p:cNvSpPr/>
          <p:nvPr/>
        </p:nvSpPr>
        <p:spPr>
          <a:xfrm>
            <a:off x="5088001" y="2204630"/>
            <a:ext cx="2905293" cy="2330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062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מלבן 42"/>
          <p:cNvSpPr/>
          <p:nvPr/>
        </p:nvSpPr>
        <p:spPr>
          <a:xfrm>
            <a:off x="7993294" y="4654193"/>
            <a:ext cx="616450" cy="236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מציין מיקום טקסט 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216190" y="1736256"/>
                <a:ext cx="2817600" cy="2491200"/>
              </a:xfrm>
            </p:spPr>
            <p:txBody>
              <a:bodyPr/>
              <a:lstStyle/>
              <a:p>
                <a:pPr marL="139700" indent="0" algn="ctr">
                  <a:buNone/>
                </a:pPr>
                <a:r>
                  <a:rPr lang="en-US" sz="1600" dirty="0"/>
                  <a:t>Fewer inputs per filter</a:t>
                </a:r>
              </a:p>
              <a:p>
                <a:pPr marL="139700" indent="0" algn="ctr">
                  <a:buNone/>
                </a:pPr>
                <a:endParaRPr lang="en-US" sz="800" dirty="0"/>
              </a:p>
              <a:p>
                <a:pPr marL="139700" indent="0" algn="ctr">
                  <a:buNone/>
                </a:pPr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⇓</m:t>
                    </m:r>
                  </m:oMath>
                </a14:m>
                <a:endParaRPr lang="en-US" sz="1600" dirty="0">
                  <a:ea typeface="Cambria Math" panose="02040503050406030204" pitchFamily="18" charset="0"/>
                </a:endParaRPr>
              </a:p>
              <a:p>
                <a:pPr marL="139700" indent="0" algn="ctr">
                  <a:buNone/>
                </a:pPr>
                <a:endParaRPr lang="en-US" sz="800" dirty="0">
                  <a:ea typeface="Cambria Math" panose="02040503050406030204" pitchFamily="18" charset="0"/>
                </a:endParaRPr>
              </a:p>
              <a:p>
                <a:pPr marL="139700" indent="0" algn="ctr">
                  <a:buNone/>
                </a:pPr>
                <a:r>
                  <a:rPr lang="en-US" sz="1600" dirty="0"/>
                  <a:t>Limited representation</a:t>
                </a:r>
              </a:p>
            </p:txBody>
          </p:sp>
        </mc:Choice>
        <mc:Fallback xmlns="">
          <p:sp>
            <p:nvSpPr>
              <p:cNvPr id="2" name="מציין מיקום טקס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16190" y="1736256"/>
                <a:ext cx="2817600" cy="24912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530409" y="220430"/>
            <a:ext cx="8111100" cy="572700"/>
          </a:xfrm>
        </p:spPr>
        <p:txBody>
          <a:bodyPr/>
          <a:lstStyle/>
          <a:p>
            <a:r>
              <a:rPr lang="en-US" sz="2800" dirty="0"/>
              <a:t>Group Convolution</a:t>
            </a:r>
            <a:endParaRPr lang="he-IL" sz="2800" dirty="0"/>
          </a:p>
        </p:txBody>
      </p:sp>
      <p:sp>
        <p:nvSpPr>
          <p:cNvPr id="5" name="כותרת 4"/>
          <p:cNvSpPr>
            <a:spLocks noGrp="1"/>
          </p:cNvSpPr>
          <p:nvPr>
            <p:ph type="title" idx="3"/>
          </p:nvPr>
        </p:nvSpPr>
        <p:spPr>
          <a:xfrm>
            <a:off x="1371740" y="1062404"/>
            <a:ext cx="2506500" cy="572700"/>
          </a:xfrm>
        </p:spPr>
        <p:txBody>
          <a:bodyPr/>
          <a:lstStyle/>
          <a:p>
            <a:pPr algn="ctr"/>
            <a:r>
              <a:rPr lang="en-US" sz="1800" dirty="0"/>
              <a:t>Accuracy </a:t>
            </a:r>
            <a:endParaRPr lang="he-IL" sz="1800" dirty="0"/>
          </a:p>
        </p:txBody>
      </p:sp>
      <p:sp>
        <p:nvSpPr>
          <p:cNvPr id="6" name="כותרת 5"/>
          <p:cNvSpPr>
            <a:spLocks noGrp="1"/>
          </p:cNvSpPr>
          <p:nvPr>
            <p:ph type="title" idx="4"/>
          </p:nvPr>
        </p:nvSpPr>
        <p:spPr>
          <a:xfrm>
            <a:off x="5242040" y="1062404"/>
            <a:ext cx="2506500" cy="572700"/>
          </a:xfrm>
        </p:spPr>
        <p:txBody>
          <a:bodyPr/>
          <a:lstStyle/>
          <a:p>
            <a:pPr algn="ctr"/>
            <a:r>
              <a:rPr lang="en-US" sz="1800" dirty="0"/>
              <a:t>Cost</a:t>
            </a:r>
            <a:endParaRPr lang="he-IL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מציין מיקום טקסט 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086490" y="1736256"/>
                <a:ext cx="2817600" cy="2491200"/>
              </a:xfrm>
            </p:spPr>
            <p:txBody>
              <a:bodyPr/>
              <a:lstStyle/>
              <a:p>
                <a:pPr marL="139700" indent="0" algn="ctr">
                  <a:buNone/>
                </a:pPr>
                <a:r>
                  <a:rPr lang="en-US" sz="1600" dirty="0"/>
                  <a:t>Half the amount</a:t>
                </a:r>
              </a:p>
              <a:p>
                <a:pPr marL="139700" indent="0" algn="ctr">
                  <a:buNone/>
                </a:pPr>
                <a:r>
                  <a:rPr lang="en-US" sz="1600" dirty="0"/>
                  <a:t>of FLOPs</a:t>
                </a:r>
              </a:p>
              <a:p>
                <a:pPr marL="139700" indent="0" algn="ctr">
                  <a:buNone/>
                </a:pPr>
                <a:endParaRPr lang="en-US" sz="800" dirty="0"/>
              </a:p>
              <a:p>
                <a:pPr marL="139700" indent="0" algn="ctr">
                  <a:buNone/>
                </a:pPr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⇓</m:t>
                    </m:r>
                  </m:oMath>
                </a14:m>
                <a:endParaRPr lang="en-US" sz="1600" dirty="0">
                  <a:ea typeface="Cambria Math" panose="02040503050406030204" pitchFamily="18" charset="0"/>
                </a:endParaRPr>
              </a:p>
              <a:p>
                <a:pPr marL="139700" indent="0" algn="ctr">
                  <a:buNone/>
                </a:pPr>
                <a:endParaRPr lang="en-US" sz="800" dirty="0">
                  <a:ea typeface="Cambria Math" panose="02040503050406030204" pitchFamily="18" charset="0"/>
                </a:endParaRPr>
              </a:p>
              <a:p>
                <a:pPr marL="139700" indent="0" algn="ctr">
                  <a:buNone/>
                </a:pPr>
                <a:r>
                  <a:rPr lang="en-US" sz="1600" dirty="0"/>
                  <a:t>More channels </a:t>
                </a:r>
              </a:p>
              <a:p>
                <a:pPr marL="139700" indent="0" algn="ctr">
                  <a:buNone/>
                </a:pPr>
                <a:r>
                  <a:rPr lang="en-US" sz="1600" dirty="0"/>
                  <a:t>for the same cost</a:t>
                </a:r>
              </a:p>
              <a:p>
                <a:pPr marL="139700" indent="0" algn="ctr">
                  <a:buNone/>
                </a:pPr>
                <a:endParaRPr lang="en-US" sz="1600" dirty="0"/>
              </a:p>
              <a:p>
                <a:pPr marL="139700" indent="0" algn="ctr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7" name="מציין מיקום טקס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086490" y="1736256"/>
                <a:ext cx="2817600" cy="2491200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159493" y="4618457"/>
            <a:ext cx="383438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D4F88677-943A-4BA0-A9FC-6830B74370B3}" type="slidenum">
              <a:rPr lang="he-IL" smtClean="0">
                <a:solidFill>
                  <a:schemeClr val="accent6"/>
                </a:solidFill>
              </a:rPr>
              <a:t>12</a:t>
            </a:fld>
            <a:endParaRPr lang="he-IL" dirty="0">
              <a:solidFill>
                <a:schemeClr val="accent6"/>
              </a:solidFill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39"/>
          <a:stretch/>
        </p:blipFill>
        <p:spPr>
          <a:xfrm>
            <a:off x="2550847" y="3118093"/>
            <a:ext cx="2489631" cy="1266825"/>
          </a:xfrm>
          <a:prstGeom prst="rect">
            <a:avLst/>
          </a:prstGeom>
        </p:spPr>
      </p:pic>
      <p:sp>
        <p:nvSpPr>
          <p:cNvPr id="8" name="חץ מעוקל ימינה 7"/>
          <p:cNvSpPr/>
          <p:nvPr/>
        </p:nvSpPr>
        <p:spPr>
          <a:xfrm>
            <a:off x="784074" y="2618572"/>
            <a:ext cx="652841" cy="1193553"/>
          </a:xfrm>
          <a:prstGeom prst="curvedRightArrow">
            <a:avLst>
              <a:gd name="adj1" fmla="val 16323"/>
              <a:gd name="adj2" fmla="val 41034"/>
              <a:gd name="adj3" fmla="val 25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82926" y="3433646"/>
            <a:ext cx="106792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i="1" dirty="0">
                <a:solidFill>
                  <a:schemeClr val="tx1"/>
                </a:solidFill>
                <a:latin typeface="Montserrat" panose="020B0604020202020204" charset="0"/>
              </a:rPr>
              <a:t>Channel</a:t>
            </a:r>
          </a:p>
          <a:p>
            <a:r>
              <a:rPr lang="en-US" sz="1600" i="1" dirty="0">
                <a:solidFill>
                  <a:schemeClr val="tx1"/>
                </a:solidFill>
                <a:latin typeface="Montserrat" panose="020B0604020202020204" charset="0"/>
              </a:rPr>
              <a:t> Shuffle!</a:t>
            </a:r>
            <a:endParaRPr lang="he-IL" sz="1600" i="1" dirty="0">
              <a:solidFill>
                <a:schemeClr val="tx1"/>
              </a:solidFill>
              <a:latin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21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uiExpand="1" build="p"/>
      <p:bldP spid="8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0562" y="218995"/>
            <a:ext cx="8111100" cy="572700"/>
          </a:xfrm>
        </p:spPr>
        <p:txBody>
          <a:bodyPr/>
          <a:lstStyle/>
          <a:p>
            <a:r>
              <a:rPr lang="en-US" sz="2800" dirty="0"/>
              <a:t>Bottlenecks </a:t>
            </a:r>
            <a:r>
              <a:rPr lang="en-US" i="1" dirty="0"/>
              <a:t>(Adjusting the I/O)</a:t>
            </a:r>
            <a:endParaRPr lang="he-IL" i="1" dirty="0"/>
          </a:p>
        </p:txBody>
      </p:sp>
      <p:sp>
        <p:nvSpPr>
          <p:cNvPr id="8" name="מלבן 7"/>
          <p:cNvSpPr/>
          <p:nvPr/>
        </p:nvSpPr>
        <p:spPr>
          <a:xfrm>
            <a:off x="7993294" y="4654193"/>
            <a:ext cx="616450" cy="236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8159493" y="4618457"/>
            <a:ext cx="284052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41BB275C-40F8-4021-AB2E-239C47DA6673}" type="slidenum">
              <a:rPr lang="he-IL">
                <a:solidFill>
                  <a:schemeClr val="accent6"/>
                </a:solidFill>
              </a:rPr>
              <a:t>13</a:t>
            </a:fld>
            <a:endParaRPr lang="he-IL" dirty="0">
              <a:solidFill>
                <a:schemeClr val="accent6"/>
              </a:solidFill>
            </a:endParaRPr>
          </a:p>
        </p:txBody>
      </p:sp>
      <p:grpSp>
        <p:nvGrpSpPr>
          <p:cNvPr id="41" name="קבוצה 40"/>
          <p:cNvGrpSpPr/>
          <p:nvPr/>
        </p:nvGrpSpPr>
        <p:grpSpPr>
          <a:xfrm>
            <a:off x="144994" y="1433966"/>
            <a:ext cx="8882236" cy="1866719"/>
            <a:chOff x="219677" y="1674032"/>
            <a:chExt cx="8882236" cy="1866719"/>
          </a:xfrm>
        </p:grpSpPr>
        <p:sp>
          <p:nvSpPr>
            <p:cNvPr id="7" name="TextBox 6"/>
            <p:cNvSpPr txBox="1"/>
            <p:nvPr/>
          </p:nvSpPr>
          <p:spPr>
            <a:xfrm>
              <a:off x="437256" y="2971401"/>
              <a:ext cx="766240" cy="357545"/>
            </a:xfrm>
            <a:prstGeom prst="round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500" b="1" dirty="0">
                  <a:latin typeface="Montserrat" panose="020B0604020202020204" charset="0"/>
                </a:rPr>
                <a:t>Input</a:t>
              </a:r>
              <a:endParaRPr lang="he-IL" sz="1500" b="1" dirty="0">
                <a:latin typeface="Montserrat" panose="020B060402020202020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42732" y="1713173"/>
              <a:ext cx="1495922" cy="3231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500" dirty="0">
                  <a:latin typeface="Montserrat" panose="020B0604020202020204" charset="0"/>
                </a:rPr>
                <a:t>1x1 Conv. filter</a:t>
              </a:r>
              <a:endParaRPr lang="he-IL" sz="1500" dirty="0">
                <a:latin typeface="Montserrat" panose="020B0604020202020204" charset="0"/>
              </a:endParaRPr>
            </a:p>
          </p:txBody>
        </p:sp>
        <p:sp>
          <p:nvSpPr>
            <p:cNvPr id="10" name="קוביה 9"/>
            <p:cNvSpPr/>
            <p:nvPr/>
          </p:nvSpPr>
          <p:spPr>
            <a:xfrm>
              <a:off x="219677" y="1674032"/>
              <a:ext cx="1371822" cy="1297369"/>
            </a:xfrm>
            <a:prstGeom prst="cube">
              <a:avLst>
                <a:gd name="adj" fmla="val 57397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4" name="מחבר חץ ישר 13"/>
            <p:cNvCxnSpPr/>
            <p:nvPr/>
          </p:nvCxnSpPr>
          <p:spPr>
            <a:xfrm>
              <a:off x="1636642" y="2309655"/>
              <a:ext cx="692332" cy="0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קוביה 15"/>
            <p:cNvSpPr/>
            <p:nvPr/>
          </p:nvSpPr>
          <p:spPr>
            <a:xfrm>
              <a:off x="2590453" y="2209141"/>
              <a:ext cx="200481" cy="201028"/>
            </a:xfrm>
            <a:prstGeom prst="cube">
              <a:avLst/>
            </a:prstGeom>
            <a:solidFill>
              <a:srgbClr val="D17801"/>
            </a:solidFill>
            <a:ln>
              <a:solidFill>
                <a:srgbClr val="FCA9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אליפסה 16"/>
            <p:cNvSpPr/>
            <p:nvPr/>
          </p:nvSpPr>
          <p:spPr>
            <a:xfrm>
              <a:off x="2452296" y="2077789"/>
              <a:ext cx="476794" cy="463731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69122" y="2292043"/>
              <a:ext cx="613954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en-US" b="1" dirty="0">
                <a:latin typeface="Montserrat" panose="020B0604020202020204" charset="0"/>
                <a:ea typeface="Cambria Math" panose="02040503050406030204" pitchFamily="18" charset="0"/>
              </a:endParaRPr>
            </a:p>
            <a:p>
              <a:pPr rtl="1"/>
              <a:r>
                <a:rPr lang="en-US" dirty="0">
                  <a:latin typeface="Montserrat" panose="020B0604020202020204" charset="0"/>
                </a:rPr>
                <a:t>x</a:t>
              </a:r>
              <a:r>
                <a:rPr lang="en-US" sz="1050" dirty="0">
                  <a:latin typeface="Montserrat" panose="020B0604020202020204" charset="0"/>
                </a:rPr>
                <a:t> </a:t>
              </a:r>
              <a:r>
                <a:rPr lang="en-US" dirty="0">
                  <a:latin typeface="Montserrat" panose="020B0604020202020204" charset="0"/>
                </a:rPr>
                <a:t>N</a:t>
              </a:r>
              <a:r>
                <a:rPr lang="en-US" baseline="-25000" dirty="0">
                  <a:latin typeface="Montserrat" panose="020B0604020202020204" charset="0"/>
                </a:rPr>
                <a:t>b</a:t>
              </a:r>
              <a:endParaRPr lang="en-US" dirty="0">
                <a:latin typeface="Montserrat" panose="020B060402020202020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3826" y="1677004"/>
              <a:ext cx="613954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rtl="1"/>
              <a:r>
                <a:rPr lang="en-US" dirty="0">
                  <a:latin typeface="Montserrat" panose="020B0604020202020204" charset="0"/>
                </a:rPr>
                <a:t>N</a:t>
              </a:r>
              <a:r>
                <a:rPr lang="en-US" baseline="-25000" dirty="0">
                  <a:latin typeface="Montserrat" panose="020B0604020202020204" charset="0"/>
                </a:rPr>
                <a:t>in</a:t>
              </a:r>
              <a:endParaRPr lang="en-US" dirty="0">
                <a:latin typeface="Montserrat" panose="020B0604020202020204" charset="0"/>
              </a:endParaRPr>
            </a:p>
          </p:txBody>
        </p:sp>
        <p:cxnSp>
          <p:nvCxnSpPr>
            <p:cNvPr id="21" name="מחבר חץ ישר 20"/>
            <p:cNvCxnSpPr/>
            <p:nvPr/>
          </p:nvCxnSpPr>
          <p:spPr>
            <a:xfrm>
              <a:off x="3006471" y="2323053"/>
              <a:ext cx="692332" cy="0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מלבן מעוגל 17"/>
            <p:cNvSpPr/>
            <p:nvPr/>
          </p:nvSpPr>
          <p:spPr>
            <a:xfrm>
              <a:off x="3816533" y="1798518"/>
              <a:ext cx="1502229" cy="1223301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B627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lnSpc>
                  <a:spcPct val="150000"/>
                </a:lnSpc>
              </a:pPr>
              <a:r>
                <a:rPr lang="en-US" sz="1600" b="1" dirty="0"/>
                <a:t>Convolution</a:t>
              </a:r>
            </a:p>
            <a:p>
              <a:pPr algn="ctr"/>
              <a:r>
                <a:rPr lang="en-US" dirty="0">
                  <a:latin typeface="Montserrat" panose="020B0604020202020204" charset="0"/>
                </a:rPr>
                <a:t>C</a:t>
              </a:r>
              <a:r>
                <a:rPr lang="en-US" baseline="-25000" dirty="0">
                  <a:latin typeface="Montserrat" panose="020B0604020202020204" charset="0"/>
                </a:rPr>
                <a:t>in </a:t>
              </a:r>
              <a:r>
                <a:rPr lang="en-US" dirty="0">
                  <a:latin typeface="Montserrat" panose="020B0604020202020204" charset="0"/>
                </a:rPr>
                <a:t>= C</a:t>
              </a:r>
              <a:r>
                <a:rPr lang="en-US" baseline="-25000" dirty="0">
                  <a:latin typeface="Montserrat" panose="020B0604020202020204" charset="0"/>
                </a:rPr>
                <a:t>out </a:t>
              </a:r>
              <a:r>
                <a:rPr lang="en-US" dirty="0">
                  <a:latin typeface="Montserrat" panose="020B0604020202020204" charset="0"/>
                </a:rPr>
                <a:t>= N</a:t>
              </a:r>
              <a:r>
                <a:rPr lang="en-US" baseline="-25000" dirty="0">
                  <a:latin typeface="Montserrat" panose="020B0604020202020204" charset="0"/>
                </a:rPr>
                <a:t>b</a:t>
              </a:r>
              <a:endParaRPr lang="en-US" dirty="0">
                <a:latin typeface="Montserrat" panose="020B060402020202020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96641" y="1759340"/>
              <a:ext cx="1495922" cy="3231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500" dirty="0">
                  <a:latin typeface="Montserrat" panose="020B0604020202020204" charset="0"/>
                </a:rPr>
                <a:t>1x1 Conv. filter</a:t>
              </a:r>
              <a:endParaRPr lang="he-IL" sz="1500" dirty="0">
                <a:latin typeface="Montserrat" panose="020B0604020202020204" charset="0"/>
              </a:endParaRPr>
            </a:p>
          </p:txBody>
        </p:sp>
        <p:cxnSp>
          <p:nvCxnSpPr>
            <p:cNvPr id="25" name="מחבר חץ ישר 24"/>
            <p:cNvCxnSpPr/>
            <p:nvPr/>
          </p:nvCxnSpPr>
          <p:spPr>
            <a:xfrm>
              <a:off x="5390551" y="2355822"/>
              <a:ext cx="692332" cy="0"/>
            </a:xfrm>
            <a:prstGeom prst="straightConnector1">
              <a:avLst/>
            </a:prstGeom>
            <a:ln w="19050">
              <a:solidFill>
                <a:srgbClr val="FCA90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אליפסה 25"/>
            <p:cNvSpPr/>
            <p:nvPr/>
          </p:nvSpPr>
          <p:spPr>
            <a:xfrm>
              <a:off x="6206205" y="2123956"/>
              <a:ext cx="476794" cy="463731"/>
            </a:xfrm>
            <a:prstGeom prst="ellipse">
              <a:avLst/>
            </a:prstGeom>
            <a:noFill/>
            <a:ln w="19050">
              <a:solidFill>
                <a:srgbClr val="FCA90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03444" y="2331948"/>
              <a:ext cx="68231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en-US" b="0" dirty="0">
                <a:latin typeface="Montserrat" panose="020B0604020202020204" charset="0"/>
                <a:ea typeface="Cambria Math" panose="02040503050406030204" pitchFamily="18" charset="0"/>
              </a:endParaRPr>
            </a:p>
            <a:p>
              <a:pPr rtl="1"/>
              <a:r>
                <a:rPr lang="en-US" dirty="0">
                  <a:latin typeface="Montserrat" panose="020B0604020202020204" charset="0"/>
                </a:rPr>
                <a:t>x</a:t>
              </a:r>
              <a:r>
                <a:rPr lang="en-US" sz="1050" dirty="0">
                  <a:latin typeface="Montserrat" panose="020B0604020202020204" charset="0"/>
                </a:rPr>
                <a:t> </a:t>
              </a:r>
              <a:r>
                <a:rPr lang="en-US" dirty="0">
                  <a:latin typeface="Montserrat" panose="020B0604020202020204" charset="0"/>
                </a:rPr>
                <a:t>N</a:t>
              </a:r>
              <a:r>
                <a:rPr lang="en-US" baseline="-25000" dirty="0">
                  <a:latin typeface="Montserrat" panose="020B0604020202020204" charset="0"/>
                </a:rPr>
                <a:t>out</a:t>
              </a:r>
              <a:endParaRPr lang="en-US" dirty="0">
                <a:latin typeface="Montserrat" panose="020B0604020202020204" charset="0"/>
              </a:endParaRPr>
            </a:p>
          </p:txBody>
        </p:sp>
        <p:cxnSp>
          <p:nvCxnSpPr>
            <p:cNvPr id="28" name="מחבר חץ ישר 27"/>
            <p:cNvCxnSpPr/>
            <p:nvPr/>
          </p:nvCxnSpPr>
          <p:spPr>
            <a:xfrm>
              <a:off x="6760380" y="2369220"/>
              <a:ext cx="692332" cy="0"/>
            </a:xfrm>
            <a:prstGeom prst="straightConnector1">
              <a:avLst/>
            </a:prstGeom>
            <a:ln w="19050">
              <a:solidFill>
                <a:srgbClr val="FCA90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קוביה 28"/>
            <p:cNvSpPr/>
            <p:nvPr/>
          </p:nvSpPr>
          <p:spPr>
            <a:xfrm>
              <a:off x="6344361" y="2268706"/>
              <a:ext cx="200481" cy="201028"/>
            </a:xfrm>
            <a:prstGeom prst="cube">
              <a:avLst/>
            </a:prstGeom>
            <a:solidFill>
              <a:srgbClr val="D17801"/>
            </a:solidFill>
            <a:ln>
              <a:solidFill>
                <a:srgbClr val="FCA9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0" name="קוביה 29"/>
            <p:cNvSpPr/>
            <p:nvPr/>
          </p:nvSpPr>
          <p:spPr>
            <a:xfrm>
              <a:off x="7473582" y="1853359"/>
              <a:ext cx="1371822" cy="1297369"/>
            </a:xfrm>
            <a:prstGeom prst="cube">
              <a:avLst>
                <a:gd name="adj" fmla="val 57397"/>
              </a:avLst>
            </a:prstGeom>
            <a:solidFill>
              <a:srgbClr val="19BD29"/>
            </a:solidFill>
            <a:ln>
              <a:solidFill>
                <a:srgbClr val="00D6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85918" y="3183206"/>
              <a:ext cx="947150" cy="357545"/>
            </a:xfrm>
            <a:prstGeom prst="round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500" b="1" dirty="0">
                  <a:latin typeface="Montserrat" panose="020B0604020202020204" charset="0"/>
                </a:rPr>
                <a:t>Output</a:t>
              </a:r>
              <a:endParaRPr lang="he-IL" sz="1500" b="1" dirty="0">
                <a:latin typeface="Montserrat" panose="020B060402020202020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487959" y="2714042"/>
              <a:ext cx="613954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rtl="1"/>
              <a:r>
                <a:rPr lang="en-US" dirty="0">
                  <a:latin typeface="Montserrat" panose="020B0604020202020204" charset="0"/>
                </a:rPr>
                <a:t>N</a:t>
              </a:r>
              <a:r>
                <a:rPr lang="en-US" baseline="-25000" dirty="0">
                  <a:latin typeface="Montserrat" panose="020B0604020202020204" charset="0"/>
                </a:rPr>
                <a:t>out</a:t>
              </a:r>
              <a:endParaRPr lang="en-US" dirty="0">
                <a:latin typeface="Montserrat" panose="020B060402020202020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כותרת 4"/>
              <p:cNvSpPr>
                <a:spLocks noGrp="1"/>
              </p:cNvSpPr>
              <p:nvPr>
                <p:ph type="title" idx="3"/>
              </p:nvPr>
            </p:nvSpPr>
            <p:spPr>
              <a:xfrm>
                <a:off x="598217" y="3446962"/>
                <a:ext cx="2506500" cy="983962"/>
              </a:xfrm>
            </p:spPr>
            <p:txBody>
              <a:bodyPr/>
              <a:lstStyle/>
              <a:p>
                <a:pPr algn="ctr"/>
                <a:r>
                  <a:rPr lang="en-US" sz="1800" dirty="0">
                    <a:latin typeface="Montserrat" panose="020B0604020202020204" charset="0"/>
                  </a:rPr>
                  <a:t>Bottleneck:</a:t>
                </a:r>
                <a:r>
                  <a:rPr lang="en-US" sz="1800" dirty="0"/>
                  <a:t/>
                </a:r>
                <a:br>
                  <a:rPr lang="en-US" sz="1800" dirty="0"/>
                </a:br>
                <a:r>
                  <a:rPr lang="en-US" sz="1800" dirty="0"/>
                  <a:t/>
                </a:r>
                <a:br>
                  <a:rPr lang="en-US" sz="18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endParaRPr lang="he-IL" sz="1800" dirty="0"/>
              </a:p>
            </p:txBody>
          </p:sp>
        </mc:Choice>
        <mc:Fallback xmlns="">
          <p:sp>
            <p:nvSpPr>
              <p:cNvPr id="35" name="כותרת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3"/>
              </p:nvPr>
            </p:nvSpPr>
            <p:spPr>
              <a:xfrm>
                <a:off x="598217" y="3446962"/>
                <a:ext cx="2506500" cy="983962"/>
              </a:xfrm>
              <a:blipFill rotWithShape="0">
                <a:blip r:embed="rId3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כותרת 4"/>
              <p:cNvSpPr>
                <a:spLocks noGrp="1"/>
              </p:cNvSpPr>
              <p:nvPr>
                <p:ph type="title" idx="3"/>
              </p:nvPr>
            </p:nvSpPr>
            <p:spPr>
              <a:xfrm>
                <a:off x="4248250" y="3457457"/>
                <a:ext cx="2747415" cy="983962"/>
              </a:xfrm>
            </p:spPr>
            <p:txBody>
              <a:bodyPr/>
              <a:lstStyle/>
              <a:p>
                <a:pPr algn="ctr"/>
                <a:r>
                  <a:rPr lang="en-US" sz="1800" dirty="0">
                    <a:latin typeface="Montserrat" panose="020B0604020202020204" charset="0"/>
                  </a:rPr>
                  <a:t>Inverted Bottleneck:</a:t>
                </a:r>
                <a:r>
                  <a:rPr lang="en-US" sz="1800" dirty="0"/>
                  <a:t/>
                </a:r>
                <a:br>
                  <a:rPr lang="en-US" sz="1800" dirty="0"/>
                </a:br>
                <a:r>
                  <a:rPr lang="en-US" sz="1800" dirty="0"/>
                  <a:t/>
                </a:r>
                <a:br>
                  <a:rPr lang="en-US" sz="18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endParaRPr lang="he-IL" sz="1800" dirty="0"/>
              </a:p>
            </p:txBody>
          </p:sp>
        </mc:Choice>
        <mc:Fallback xmlns="">
          <p:sp>
            <p:nvSpPr>
              <p:cNvPr id="39" name="כותרת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3"/>
              </p:nvPr>
            </p:nvSpPr>
            <p:spPr>
              <a:xfrm>
                <a:off x="4248250" y="3457457"/>
                <a:ext cx="2747415" cy="983962"/>
              </a:xfrm>
              <a:blipFill rotWithShape="0">
                <a:blip r:embed="rId4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מחבר ישר 39"/>
          <p:cNvCxnSpPr/>
          <p:nvPr/>
        </p:nvCxnSpPr>
        <p:spPr>
          <a:xfrm>
            <a:off x="4060286" y="3373606"/>
            <a:ext cx="6531" cy="1130674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קבוצה 54"/>
          <p:cNvGrpSpPr/>
          <p:nvPr/>
        </p:nvGrpSpPr>
        <p:grpSpPr>
          <a:xfrm>
            <a:off x="7037293" y="3622571"/>
            <a:ext cx="633161" cy="816429"/>
            <a:chOff x="7037293" y="3622571"/>
            <a:chExt cx="633161" cy="816429"/>
          </a:xfrm>
        </p:grpSpPr>
        <p:sp>
          <p:nvSpPr>
            <p:cNvPr id="47" name="צורה חופשית 46"/>
            <p:cNvSpPr/>
            <p:nvPr/>
          </p:nvSpPr>
          <p:spPr>
            <a:xfrm>
              <a:off x="7390844" y="3622571"/>
              <a:ext cx="279610" cy="816429"/>
            </a:xfrm>
            <a:custGeom>
              <a:avLst/>
              <a:gdLst>
                <a:gd name="connsiteX0" fmla="*/ 112827 w 393921"/>
                <a:gd name="connsiteY0" fmla="*/ 0 h 816429"/>
                <a:gd name="connsiteX1" fmla="*/ 14855 w 393921"/>
                <a:gd name="connsiteY1" fmla="*/ 97972 h 816429"/>
                <a:gd name="connsiteX2" fmla="*/ 393678 w 393921"/>
                <a:gd name="connsiteY2" fmla="*/ 457200 h 816429"/>
                <a:gd name="connsiteX3" fmla="*/ 73638 w 393921"/>
                <a:gd name="connsiteY3" fmla="*/ 738052 h 816429"/>
                <a:gd name="connsiteX4" fmla="*/ 145484 w 393921"/>
                <a:gd name="connsiteY4" fmla="*/ 816429 h 816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921" h="816429">
                  <a:moveTo>
                    <a:pt x="112827" y="0"/>
                  </a:moveTo>
                  <a:cubicBezTo>
                    <a:pt x="40437" y="10886"/>
                    <a:pt x="-31953" y="21772"/>
                    <a:pt x="14855" y="97972"/>
                  </a:cubicBezTo>
                  <a:cubicBezTo>
                    <a:pt x="61663" y="174172"/>
                    <a:pt x="383881" y="350520"/>
                    <a:pt x="393678" y="457200"/>
                  </a:cubicBezTo>
                  <a:cubicBezTo>
                    <a:pt x="403475" y="563880"/>
                    <a:pt x="115004" y="678181"/>
                    <a:pt x="73638" y="738052"/>
                  </a:cubicBezTo>
                  <a:cubicBezTo>
                    <a:pt x="32272" y="797923"/>
                    <a:pt x="249987" y="776152"/>
                    <a:pt x="145484" y="81642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0" name="צורה חופשית 49"/>
            <p:cNvSpPr/>
            <p:nvPr/>
          </p:nvSpPr>
          <p:spPr>
            <a:xfrm flipH="1">
              <a:off x="7037293" y="3622571"/>
              <a:ext cx="279610" cy="816429"/>
            </a:xfrm>
            <a:custGeom>
              <a:avLst/>
              <a:gdLst>
                <a:gd name="connsiteX0" fmla="*/ 112827 w 393921"/>
                <a:gd name="connsiteY0" fmla="*/ 0 h 816429"/>
                <a:gd name="connsiteX1" fmla="*/ 14855 w 393921"/>
                <a:gd name="connsiteY1" fmla="*/ 97972 h 816429"/>
                <a:gd name="connsiteX2" fmla="*/ 393678 w 393921"/>
                <a:gd name="connsiteY2" fmla="*/ 457200 h 816429"/>
                <a:gd name="connsiteX3" fmla="*/ 73638 w 393921"/>
                <a:gd name="connsiteY3" fmla="*/ 738052 h 816429"/>
                <a:gd name="connsiteX4" fmla="*/ 145484 w 393921"/>
                <a:gd name="connsiteY4" fmla="*/ 816429 h 816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921" h="816429">
                  <a:moveTo>
                    <a:pt x="112827" y="0"/>
                  </a:moveTo>
                  <a:cubicBezTo>
                    <a:pt x="40437" y="10886"/>
                    <a:pt x="-31953" y="21772"/>
                    <a:pt x="14855" y="97972"/>
                  </a:cubicBezTo>
                  <a:cubicBezTo>
                    <a:pt x="61663" y="174172"/>
                    <a:pt x="383881" y="350520"/>
                    <a:pt x="393678" y="457200"/>
                  </a:cubicBezTo>
                  <a:cubicBezTo>
                    <a:pt x="403475" y="563880"/>
                    <a:pt x="115004" y="678181"/>
                    <a:pt x="73638" y="738052"/>
                  </a:cubicBezTo>
                  <a:cubicBezTo>
                    <a:pt x="32272" y="797923"/>
                    <a:pt x="249987" y="776152"/>
                    <a:pt x="145484" y="81642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56" name="קבוצה 55"/>
          <p:cNvGrpSpPr/>
          <p:nvPr/>
        </p:nvGrpSpPr>
        <p:grpSpPr>
          <a:xfrm>
            <a:off x="2910805" y="3648619"/>
            <a:ext cx="845684" cy="601638"/>
            <a:chOff x="2910805" y="3648619"/>
            <a:chExt cx="845684" cy="601638"/>
          </a:xfrm>
        </p:grpSpPr>
        <p:sp>
          <p:nvSpPr>
            <p:cNvPr id="51" name="צורה חופשית 50"/>
            <p:cNvSpPr/>
            <p:nvPr/>
          </p:nvSpPr>
          <p:spPr>
            <a:xfrm>
              <a:off x="3394132" y="3648619"/>
              <a:ext cx="362357" cy="601637"/>
            </a:xfrm>
            <a:custGeom>
              <a:avLst/>
              <a:gdLst>
                <a:gd name="connsiteX0" fmla="*/ 496389 w 624307"/>
                <a:gd name="connsiteY0" fmla="*/ 0 h 601637"/>
                <a:gd name="connsiteX1" fmla="*/ 587829 w 624307"/>
                <a:gd name="connsiteY1" fmla="*/ 65315 h 601637"/>
                <a:gd name="connsiteX2" fmla="*/ 0 w 624307"/>
                <a:gd name="connsiteY2" fmla="*/ 267789 h 601637"/>
                <a:gd name="connsiteX3" fmla="*/ 587829 w 624307"/>
                <a:gd name="connsiteY3" fmla="*/ 548640 h 601637"/>
                <a:gd name="connsiteX4" fmla="*/ 489857 w 624307"/>
                <a:gd name="connsiteY4" fmla="*/ 600892 h 60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307" h="601637">
                  <a:moveTo>
                    <a:pt x="496389" y="0"/>
                  </a:moveTo>
                  <a:cubicBezTo>
                    <a:pt x="583475" y="10342"/>
                    <a:pt x="670561" y="20684"/>
                    <a:pt x="587829" y="65315"/>
                  </a:cubicBezTo>
                  <a:cubicBezTo>
                    <a:pt x="505098" y="109947"/>
                    <a:pt x="0" y="187235"/>
                    <a:pt x="0" y="267789"/>
                  </a:cubicBezTo>
                  <a:cubicBezTo>
                    <a:pt x="0" y="348343"/>
                    <a:pt x="506186" y="493123"/>
                    <a:pt x="587829" y="548640"/>
                  </a:cubicBezTo>
                  <a:cubicBezTo>
                    <a:pt x="669472" y="604157"/>
                    <a:pt x="604157" y="603069"/>
                    <a:pt x="489857" y="60089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3" name="צורה חופשית 52"/>
            <p:cNvSpPr/>
            <p:nvPr/>
          </p:nvSpPr>
          <p:spPr>
            <a:xfrm flipH="1">
              <a:off x="2910805" y="3648620"/>
              <a:ext cx="358873" cy="601637"/>
            </a:xfrm>
            <a:custGeom>
              <a:avLst/>
              <a:gdLst>
                <a:gd name="connsiteX0" fmla="*/ 496389 w 624307"/>
                <a:gd name="connsiteY0" fmla="*/ 0 h 601637"/>
                <a:gd name="connsiteX1" fmla="*/ 587829 w 624307"/>
                <a:gd name="connsiteY1" fmla="*/ 65315 h 601637"/>
                <a:gd name="connsiteX2" fmla="*/ 0 w 624307"/>
                <a:gd name="connsiteY2" fmla="*/ 267789 h 601637"/>
                <a:gd name="connsiteX3" fmla="*/ 587829 w 624307"/>
                <a:gd name="connsiteY3" fmla="*/ 548640 h 601637"/>
                <a:gd name="connsiteX4" fmla="*/ 489857 w 624307"/>
                <a:gd name="connsiteY4" fmla="*/ 600892 h 60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307" h="601637">
                  <a:moveTo>
                    <a:pt x="496389" y="0"/>
                  </a:moveTo>
                  <a:cubicBezTo>
                    <a:pt x="583475" y="10342"/>
                    <a:pt x="670561" y="20684"/>
                    <a:pt x="587829" y="65315"/>
                  </a:cubicBezTo>
                  <a:cubicBezTo>
                    <a:pt x="505098" y="109947"/>
                    <a:pt x="0" y="187235"/>
                    <a:pt x="0" y="267789"/>
                  </a:cubicBezTo>
                  <a:cubicBezTo>
                    <a:pt x="0" y="348343"/>
                    <a:pt x="506186" y="493123"/>
                    <a:pt x="587829" y="548640"/>
                  </a:cubicBezTo>
                  <a:cubicBezTo>
                    <a:pt x="669472" y="604157"/>
                    <a:pt x="604157" y="603069"/>
                    <a:pt x="489857" y="60089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34" name="מלבן 33"/>
          <p:cNvSpPr/>
          <p:nvPr/>
        </p:nvSpPr>
        <p:spPr>
          <a:xfrm>
            <a:off x="-1" y="1068511"/>
            <a:ext cx="3664469" cy="2170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מלבן 35"/>
          <p:cNvSpPr/>
          <p:nvPr/>
        </p:nvSpPr>
        <p:spPr>
          <a:xfrm>
            <a:off x="5315868" y="1403319"/>
            <a:ext cx="3739265" cy="1939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864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34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מלבן 42"/>
          <p:cNvSpPr/>
          <p:nvPr/>
        </p:nvSpPr>
        <p:spPr>
          <a:xfrm>
            <a:off x="7993294" y="4654193"/>
            <a:ext cx="616450" cy="236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530409" y="220430"/>
            <a:ext cx="8111100" cy="572700"/>
          </a:xfrm>
        </p:spPr>
        <p:txBody>
          <a:bodyPr/>
          <a:lstStyle/>
          <a:p>
            <a:r>
              <a:rPr lang="en-US" sz="2800" dirty="0"/>
              <a:t>Bottlenecks</a:t>
            </a:r>
            <a:endParaRPr lang="he-IL" sz="2800" dirty="0"/>
          </a:p>
        </p:txBody>
      </p:sp>
      <p:sp>
        <p:nvSpPr>
          <p:cNvPr id="5" name="כותרת 4"/>
          <p:cNvSpPr>
            <a:spLocks noGrp="1"/>
          </p:cNvSpPr>
          <p:nvPr>
            <p:ph type="title" idx="3"/>
          </p:nvPr>
        </p:nvSpPr>
        <p:spPr>
          <a:xfrm>
            <a:off x="875781" y="1365100"/>
            <a:ext cx="2506500" cy="572700"/>
          </a:xfrm>
        </p:spPr>
        <p:txBody>
          <a:bodyPr/>
          <a:lstStyle/>
          <a:p>
            <a:pPr algn="ctr"/>
            <a:r>
              <a:rPr lang="en-US" sz="1800" dirty="0"/>
              <a:t>Bottleneck</a:t>
            </a:r>
            <a:endParaRPr lang="he-IL" sz="1800" dirty="0"/>
          </a:p>
        </p:txBody>
      </p:sp>
      <p:sp>
        <p:nvSpPr>
          <p:cNvPr id="6" name="כותרת 5"/>
          <p:cNvSpPr>
            <a:spLocks noGrp="1"/>
          </p:cNvSpPr>
          <p:nvPr>
            <p:ph type="title" idx="4"/>
          </p:nvPr>
        </p:nvSpPr>
        <p:spPr>
          <a:xfrm>
            <a:off x="5247410" y="1365100"/>
            <a:ext cx="2719772" cy="572700"/>
          </a:xfrm>
        </p:spPr>
        <p:txBody>
          <a:bodyPr/>
          <a:lstStyle/>
          <a:p>
            <a:pPr algn="ctr"/>
            <a:r>
              <a:rPr lang="en-US" sz="1800" dirty="0"/>
              <a:t>Inverted Bottleneck</a:t>
            </a:r>
            <a:endParaRPr lang="he-IL" sz="1800" dirty="0"/>
          </a:p>
        </p:txBody>
      </p:sp>
      <p:sp>
        <p:nvSpPr>
          <p:cNvPr id="42" name="TextBox 41"/>
          <p:cNvSpPr txBox="1"/>
          <p:nvPr/>
        </p:nvSpPr>
        <p:spPr>
          <a:xfrm>
            <a:off x="8159493" y="4618457"/>
            <a:ext cx="383438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D4F88677-943A-4BA0-A9FC-6830B74370B3}" type="slidenum">
              <a:rPr lang="he-IL" smtClean="0">
                <a:solidFill>
                  <a:schemeClr val="accent6"/>
                </a:solidFill>
              </a:rPr>
              <a:t>14</a:t>
            </a:fld>
            <a:endParaRPr lang="he-IL" dirty="0">
              <a:solidFill>
                <a:schemeClr val="accent6"/>
              </a:solidFill>
            </a:endParaRPr>
          </a:p>
        </p:txBody>
      </p:sp>
      <p:sp>
        <p:nvSpPr>
          <p:cNvPr id="12" name="כותרת משנה 3"/>
          <p:cNvSpPr txBox="1">
            <a:spLocks/>
          </p:cNvSpPr>
          <p:nvPr/>
        </p:nvSpPr>
        <p:spPr>
          <a:xfrm>
            <a:off x="393679" y="1926793"/>
            <a:ext cx="1865531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buBlip>
                <a:blip r:embed="rId2"/>
              </a:buBlip>
            </a:pPr>
            <a:r>
              <a:rPr lang="en-US" dirty="0"/>
              <a:t>Reduced cost (small no. of I/O channels)</a:t>
            </a:r>
          </a:p>
          <a:p>
            <a:pPr>
              <a:buBlip>
                <a:blip r:embed="rId2"/>
              </a:buBlip>
            </a:pPr>
            <a:endParaRPr lang="en-US" dirty="0"/>
          </a:p>
        </p:txBody>
      </p:sp>
      <p:sp>
        <p:nvSpPr>
          <p:cNvPr id="14" name="כותרת משנה 3"/>
          <p:cNvSpPr txBox="1">
            <a:spLocks/>
          </p:cNvSpPr>
          <p:nvPr/>
        </p:nvSpPr>
        <p:spPr>
          <a:xfrm>
            <a:off x="2259209" y="1926793"/>
            <a:ext cx="2014139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buBlip>
                <a:blip r:embed="rId3"/>
              </a:buBlip>
            </a:pPr>
            <a:r>
              <a:rPr lang="en-US" dirty="0"/>
              <a:t>Limited expressiveness</a:t>
            </a:r>
            <a:endParaRPr lang="he-IL" dirty="0"/>
          </a:p>
        </p:txBody>
      </p:sp>
      <p:sp>
        <p:nvSpPr>
          <p:cNvPr id="19" name="כותרת משנה 3"/>
          <p:cNvSpPr txBox="1">
            <a:spLocks/>
          </p:cNvSpPr>
          <p:nvPr/>
        </p:nvSpPr>
        <p:spPr>
          <a:xfrm>
            <a:off x="4667662" y="1918184"/>
            <a:ext cx="2014139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buBlip>
                <a:blip r:embed="rId2"/>
              </a:buBlip>
            </a:pPr>
            <a:r>
              <a:rPr lang="en-US" dirty="0"/>
              <a:t>Reduces cost of residual connections </a:t>
            </a:r>
          </a:p>
          <a:p>
            <a:pPr>
              <a:buBlip>
                <a:blip r:embed="rId2"/>
              </a:buBlip>
            </a:pPr>
            <a:r>
              <a:rPr lang="en-US" dirty="0"/>
              <a:t>Better expressiveness</a:t>
            </a:r>
          </a:p>
        </p:txBody>
      </p:sp>
      <p:sp>
        <p:nvSpPr>
          <p:cNvPr id="20" name="כותרת משנה 3"/>
          <p:cNvSpPr txBox="1">
            <a:spLocks/>
          </p:cNvSpPr>
          <p:nvPr/>
        </p:nvSpPr>
        <p:spPr>
          <a:xfrm>
            <a:off x="6681800" y="1918184"/>
            <a:ext cx="1959709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buBlip>
                <a:blip r:embed="rId3"/>
              </a:buBlip>
            </a:pPr>
            <a:r>
              <a:rPr lang="en-US" dirty="0"/>
              <a:t>Higher cost (large no. of I/O channels) </a:t>
            </a:r>
          </a:p>
        </p:txBody>
      </p:sp>
      <p:cxnSp>
        <p:nvCxnSpPr>
          <p:cNvPr id="21" name="מחבר ישר 20"/>
          <p:cNvCxnSpPr/>
          <p:nvPr/>
        </p:nvCxnSpPr>
        <p:spPr>
          <a:xfrm>
            <a:off x="4467239" y="1499086"/>
            <a:ext cx="0" cy="2746343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62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56"/>
          <p:cNvSpPr txBox="1">
            <a:spLocks noGrp="1"/>
          </p:cNvSpPr>
          <p:nvPr>
            <p:ph type="body" idx="1"/>
          </p:nvPr>
        </p:nvSpPr>
        <p:spPr>
          <a:xfrm>
            <a:off x="2440211" y="1497501"/>
            <a:ext cx="5227685" cy="30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 dirty="0">
                <a:solidFill>
                  <a:schemeClr val="bg1"/>
                </a:solidFill>
                <a:uFill>
                  <a:noFill/>
                </a:uFill>
              </a:rPr>
              <a:t>Efficiency = Accuracy vs. Cost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  <a:uFill>
                  <a:noFill/>
                </a:uFill>
              </a:rPr>
              <a:t>Cost = counting operations (FLOPs)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1600" dirty="0">
                <a:solidFill>
                  <a:schemeClr val="bg1"/>
                </a:solidFill>
                <a:uFill>
                  <a:noFill/>
                </a:uFill>
              </a:rPr>
              <a:t>Baseline: Convolutional Neural Networks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1600" dirty="0">
                <a:solidFill>
                  <a:schemeClr val="bg1"/>
                </a:solidFill>
                <a:uFill>
                  <a:noFill/>
                </a:uFill>
              </a:rPr>
              <a:t>Goal: efficient convolutions. How?</a:t>
            </a:r>
            <a:endParaRPr lang="en-US" sz="16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  <a:uFill>
                  <a:noFill/>
                </a:uFill>
              </a:rPr>
              <a:t>Depth-wise &amp; Point-wise conv.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  <a:uFill>
                  <a:noFill/>
                </a:uFill>
              </a:rPr>
              <a:t>Group conv. ( + channel shuffle)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  <a:uFill>
                  <a:noFill/>
                </a:uFill>
              </a:rPr>
              <a:t>Bottlenecks</a:t>
            </a:r>
          </a:p>
        </p:txBody>
      </p:sp>
      <p:sp>
        <p:nvSpPr>
          <p:cNvPr id="980" name="Google Shape;980;p56"/>
          <p:cNvSpPr txBox="1">
            <a:spLocks noGrp="1"/>
          </p:cNvSpPr>
          <p:nvPr>
            <p:ph type="title"/>
          </p:nvPr>
        </p:nvSpPr>
        <p:spPr>
          <a:xfrm>
            <a:off x="633376" y="347053"/>
            <a:ext cx="811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Mid-way Summary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25111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There is no ‘winner-takes-it-all’ solution;</a:t>
            </a:r>
            <a:br>
              <a:rPr lang="en-US" dirty="0"/>
            </a:br>
            <a:r>
              <a:rPr lang="en-US" dirty="0"/>
              <a:t>Know your needs &amp; Design accordingly </a:t>
            </a:r>
            <a:endParaRPr lang="he-IL" dirty="0"/>
          </a:p>
        </p:txBody>
      </p:sp>
      <p:pic>
        <p:nvPicPr>
          <p:cNvPr id="1026" name="Picture 2" descr="https://ralphhoweministries.com/wp-content/uploads/2016/07/Idiopathic-Neuropathy-What-to-do-now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448" y="705571"/>
            <a:ext cx="5088370" cy="259848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63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מלבן 42"/>
          <p:cNvSpPr/>
          <p:nvPr/>
        </p:nvSpPr>
        <p:spPr>
          <a:xfrm>
            <a:off x="7993294" y="4654193"/>
            <a:ext cx="616450" cy="236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TextBox 41"/>
          <p:cNvSpPr txBox="1"/>
          <p:nvPr/>
        </p:nvSpPr>
        <p:spPr>
          <a:xfrm>
            <a:off x="8159493" y="4618457"/>
            <a:ext cx="383438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D4F88677-943A-4BA0-A9FC-6830B74370B3}" type="slidenum">
              <a:rPr lang="he-IL" smtClean="0">
                <a:solidFill>
                  <a:schemeClr val="accent6"/>
                </a:solidFill>
              </a:rPr>
              <a:t>17</a:t>
            </a:fld>
            <a:endParaRPr lang="he-IL" dirty="0">
              <a:solidFill>
                <a:schemeClr val="accent6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1A9F06AD-EC4A-4D5B-843F-4B013B73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75557"/>
            <a:ext cx="8520600" cy="572700"/>
          </a:xfrm>
        </p:spPr>
        <p:txBody>
          <a:bodyPr/>
          <a:lstStyle/>
          <a:p>
            <a:r>
              <a:rPr lang="en-US" sz="2800" dirty="0"/>
              <a:t>(re-)Measuring Efficiency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="" id="{7AF610EC-A06C-4E7E-9765-2BEBC2FE739D}"/>
              </a:ext>
            </a:extLst>
          </p:cNvPr>
          <p:cNvSpPr txBox="1">
            <a:spLocks/>
          </p:cNvSpPr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1600" dirty="0"/>
              <a:t>Recall: Efficiency = Accuracy vs. Cost</a:t>
            </a:r>
          </a:p>
          <a:p>
            <a:r>
              <a:rPr lang="en-US" sz="1600" dirty="0"/>
              <a:t>Cost == FLOPs  </a:t>
            </a:r>
          </a:p>
          <a:p>
            <a:pPr lvl="1"/>
            <a:r>
              <a:rPr lang="en-US" dirty="0"/>
              <a:t>Training cost vs. inference cost?</a:t>
            </a:r>
          </a:p>
          <a:p>
            <a:pPr lvl="1"/>
            <a:r>
              <a:rPr lang="en-US" dirty="0"/>
              <a:t>Time needed on specific hardware?</a:t>
            </a:r>
          </a:p>
        </p:txBody>
      </p:sp>
      <p:pic>
        <p:nvPicPr>
          <p:cNvPr id="24" name="Picture 2" descr="Cost Benefit – samyysandra.com">
            <a:extLst>
              <a:ext uri="{FF2B5EF4-FFF2-40B4-BE49-F238E27FC236}">
                <a16:creationId xmlns:a16="http://schemas.microsoft.com/office/drawing/2014/main" xmlns="" id="{797519B7-D212-41A1-9589-6BBD79508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0" y="1290585"/>
            <a:ext cx="2251080" cy="225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367120" y="1652129"/>
            <a:ext cx="118974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Montserrat" panose="020B0604020202020204" charset="0"/>
                <a:ea typeface="MS Gothic" panose="020B0609070205080204" pitchFamily="49" charset="-128"/>
              </a:rPr>
              <a:t>→ </a:t>
            </a:r>
            <a:r>
              <a:rPr lang="en-US" sz="1800" b="1" dirty="0">
                <a:solidFill>
                  <a:srgbClr val="FF0000"/>
                </a:solidFill>
                <a:latin typeface="Montserrat" panose="020B0604020202020204" charset="0"/>
              </a:rPr>
              <a:t>False!</a:t>
            </a:r>
            <a:endParaRPr lang="he-IL" sz="1800" b="1" dirty="0">
              <a:solidFill>
                <a:srgbClr val="FF0000"/>
              </a:solidFill>
              <a:latin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23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מלבן 42"/>
          <p:cNvSpPr/>
          <p:nvPr/>
        </p:nvSpPr>
        <p:spPr>
          <a:xfrm>
            <a:off x="7993294" y="4654193"/>
            <a:ext cx="616450" cy="236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TextBox 41"/>
          <p:cNvSpPr txBox="1"/>
          <p:nvPr/>
        </p:nvSpPr>
        <p:spPr>
          <a:xfrm>
            <a:off x="8159493" y="4618457"/>
            <a:ext cx="383438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D4F88677-943A-4BA0-A9FC-6830B74370B3}" type="slidenum">
              <a:rPr lang="he-IL" smtClean="0">
                <a:solidFill>
                  <a:schemeClr val="accent6"/>
                </a:solidFill>
              </a:rPr>
              <a:t>18</a:t>
            </a:fld>
            <a:endParaRPr lang="he-IL" dirty="0">
              <a:solidFill>
                <a:schemeClr val="accent6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90B680F9-36FE-4EC2-B7AF-1340F821E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91" y="114289"/>
            <a:ext cx="8520600" cy="572700"/>
          </a:xfrm>
        </p:spPr>
        <p:txBody>
          <a:bodyPr/>
          <a:lstStyle/>
          <a:p>
            <a:r>
              <a:rPr lang="en-US" sz="2800" dirty="0"/>
              <a:t>Measuring Cost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48DF93A8-C1B4-4489-8BF9-9F493773D507}"/>
              </a:ext>
            </a:extLst>
          </p:cNvPr>
          <p:cNvSpPr txBox="1">
            <a:spLocks/>
          </p:cNvSpPr>
          <p:nvPr/>
        </p:nvSpPr>
        <p:spPr>
          <a:xfrm>
            <a:off x="25761" y="814499"/>
            <a:ext cx="8133732" cy="354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1600" dirty="0"/>
              <a:t>Cost factors: FLOPs, Memory operations, Parallel vs. Serial</a:t>
            </a:r>
          </a:p>
          <a:p>
            <a:pPr lvl="1"/>
            <a:r>
              <a:rPr lang="en-US" dirty="0"/>
              <a:t>Quality of implementation and optimization to specific hardware</a:t>
            </a:r>
          </a:p>
          <a:p>
            <a:pPr>
              <a:spcBef>
                <a:spcPts val="1800"/>
              </a:spcBef>
            </a:pPr>
            <a:r>
              <a:rPr lang="en-US" sz="1600" dirty="0"/>
              <a:t>Costs factors act as </a:t>
            </a:r>
            <a:r>
              <a:rPr lang="en-US" sz="1600" u="sng" dirty="0"/>
              <a:t>predictors</a:t>
            </a:r>
            <a:r>
              <a:rPr lang="en-US" sz="1600" dirty="0"/>
              <a:t> to the actual cost:</a:t>
            </a:r>
          </a:p>
          <a:p>
            <a:pPr lvl="1"/>
            <a:r>
              <a:rPr lang="en-US" dirty="0"/>
              <a:t>Easier to measure,  only as good as the model</a:t>
            </a:r>
          </a:p>
        </p:txBody>
      </p:sp>
      <p:pic>
        <p:nvPicPr>
          <p:cNvPr id="7" name="Picture 2" descr="Hot, summer, sun, sunny, umbrella, weather icon">
            <a:extLst>
              <a:ext uri="{FF2B5EF4-FFF2-40B4-BE49-F238E27FC236}">
                <a16:creationId xmlns:a16="http://schemas.microsoft.com/office/drawing/2014/main" xmlns="" id="{C72D046F-9FB6-448F-BBA0-B70F4EE9B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38" y="3285941"/>
            <a:ext cx="1011040" cy="101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קבוצה 1"/>
          <p:cNvGrpSpPr/>
          <p:nvPr/>
        </p:nvGrpSpPr>
        <p:grpSpPr>
          <a:xfrm>
            <a:off x="4006772" y="3366115"/>
            <a:ext cx="873655" cy="930866"/>
            <a:chOff x="6804908" y="3541037"/>
            <a:chExt cx="873655" cy="930866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xmlns="" id="{2BD48FBF-A0BE-4493-9DBB-EDD97C9E2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72964" y="3721052"/>
              <a:ext cx="631900" cy="523918"/>
            </a:xfrm>
            <a:prstGeom prst="rect">
              <a:avLst/>
            </a:prstGeom>
          </p:spPr>
        </p:pic>
        <p:pic>
          <p:nvPicPr>
            <p:cNvPr id="9" name="Picture 6" descr="Drop Rain - Rain drops transparent effect png download - 800*800 ...">
              <a:extLst>
                <a:ext uri="{FF2B5EF4-FFF2-40B4-BE49-F238E27FC236}">
                  <a16:creationId xmlns:a16="http://schemas.microsoft.com/office/drawing/2014/main" xmlns="" id="{AEAAD9E6-1B5D-42CA-8386-EEBBA359B9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857092" y="3541037"/>
              <a:ext cx="821471" cy="572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Drop Rain - Rain drops transparent effect png download - 800*800 ...">
              <a:extLst>
                <a:ext uri="{FF2B5EF4-FFF2-40B4-BE49-F238E27FC236}">
                  <a16:creationId xmlns:a16="http://schemas.microsoft.com/office/drawing/2014/main" xmlns="" id="{67C35983-E091-4F46-A0EE-34E36278AD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804908" y="3899120"/>
              <a:ext cx="821471" cy="572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6FFCF92-7807-47F6-9E1F-16B262308A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7756" y="2991242"/>
            <a:ext cx="1458671" cy="146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5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>
            <a:extLst>
              <a:ext uri="{FF2B5EF4-FFF2-40B4-BE49-F238E27FC236}">
                <a16:creationId xmlns:a16="http://schemas.microsoft.com/office/drawing/2014/main" xmlns="" id="{475BFF4E-7877-4893-8A0A-4F9F41C1C76D}"/>
              </a:ext>
            </a:extLst>
          </p:cNvPr>
          <p:cNvSpPr txBox="1">
            <a:spLocks/>
          </p:cNvSpPr>
          <p:nvPr/>
        </p:nvSpPr>
        <p:spPr>
          <a:xfrm>
            <a:off x="53903" y="1096421"/>
            <a:ext cx="8695878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9700" indent="0">
              <a:lnSpc>
                <a:spcPct val="124000"/>
              </a:lnSpc>
              <a:buNone/>
            </a:pPr>
            <a:r>
              <a:rPr lang="en-US" dirty="0"/>
              <a:t>	</a:t>
            </a:r>
            <a:r>
              <a:rPr lang="en-US" b="1" dirty="0"/>
              <a:t>Operation</a:t>
            </a:r>
            <a:r>
              <a:rPr lang="en-US" dirty="0"/>
              <a:t>		</a:t>
            </a:r>
            <a:endParaRPr lang="en-US" b="1" dirty="0"/>
          </a:p>
          <a:p>
            <a:pPr>
              <a:lnSpc>
                <a:spcPct val="124000"/>
              </a:lnSpc>
            </a:pPr>
            <a:r>
              <a:rPr lang="en-US" dirty="0"/>
              <a:t>One integer operation</a:t>
            </a:r>
          </a:p>
          <a:p>
            <a:pPr marL="0" indent="0">
              <a:lnSpc>
                <a:spcPct val="124000"/>
              </a:lnSpc>
              <a:buFont typeface="Montserrat"/>
              <a:buNone/>
            </a:pPr>
            <a:r>
              <a:rPr lang="en-US" dirty="0"/>
              <a:t>					</a:t>
            </a:r>
            <a:endParaRPr lang="en-US" b="1" dirty="0"/>
          </a:p>
          <a:p>
            <a:pPr>
              <a:lnSpc>
                <a:spcPct val="124000"/>
              </a:lnSpc>
            </a:pPr>
            <a:r>
              <a:rPr lang="en-US" dirty="0"/>
              <a:t>FLOP, Access L1 cache (Few * 10 KBs)	</a:t>
            </a:r>
            <a:br>
              <a:rPr lang="en-US" dirty="0"/>
            </a:br>
            <a:r>
              <a:rPr lang="en-US" dirty="0"/>
              <a:t>					</a:t>
            </a:r>
            <a:endParaRPr lang="en-US" b="1" dirty="0"/>
          </a:p>
          <a:p>
            <a:pPr>
              <a:lnSpc>
                <a:spcPct val="124000"/>
              </a:lnSpc>
            </a:pPr>
            <a:r>
              <a:rPr lang="en-US" dirty="0"/>
              <a:t>Access L2 cache (Few * 100 KB)</a:t>
            </a:r>
            <a:br>
              <a:rPr lang="en-US" dirty="0"/>
            </a:br>
            <a:endParaRPr lang="en-US" b="1" dirty="0"/>
          </a:p>
          <a:p>
            <a:pPr>
              <a:lnSpc>
                <a:spcPct val="124000"/>
              </a:lnSpc>
            </a:pPr>
            <a:r>
              <a:rPr lang="en-US" dirty="0"/>
              <a:t>Access L3 cache (Few * MB)								</a:t>
            </a:r>
            <a:endParaRPr lang="en-US" b="1" dirty="0"/>
          </a:p>
          <a:p>
            <a:pPr>
              <a:lnSpc>
                <a:spcPct val="124000"/>
              </a:lnSpc>
            </a:pPr>
            <a:r>
              <a:rPr lang="en-US" dirty="0"/>
              <a:t>Access memory (Few * GBs)</a:t>
            </a:r>
            <a:br>
              <a:rPr lang="en-US" dirty="0"/>
            </a:br>
            <a:endParaRPr lang="en-US" b="1" dirty="0"/>
          </a:p>
          <a:p>
            <a:pPr>
              <a:lnSpc>
                <a:spcPct val="124000"/>
              </a:lnSpc>
            </a:pPr>
            <a:r>
              <a:rPr lang="en-US" dirty="0"/>
              <a:t>Access disk (Few * TBs)</a:t>
            </a:r>
          </a:p>
        </p:txBody>
      </p:sp>
      <p:sp>
        <p:nvSpPr>
          <p:cNvPr id="43" name="מלבן 42"/>
          <p:cNvSpPr/>
          <p:nvPr/>
        </p:nvSpPr>
        <p:spPr>
          <a:xfrm>
            <a:off x="7993294" y="4654193"/>
            <a:ext cx="616450" cy="236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TextBox 41"/>
          <p:cNvSpPr txBox="1"/>
          <p:nvPr/>
        </p:nvSpPr>
        <p:spPr>
          <a:xfrm>
            <a:off x="8159493" y="4618457"/>
            <a:ext cx="383438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D4F88677-943A-4BA0-A9FC-6830B74370B3}" type="slidenum">
              <a:rPr lang="he-IL" smtClean="0">
                <a:solidFill>
                  <a:schemeClr val="accent6"/>
                </a:solidFill>
              </a:rPr>
              <a:t>19</a:t>
            </a:fld>
            <a:endParaRPr lang="he-IL" dirty="0">
              <a:solidFill>
                <a:schemeClr val="accent6"/>
              </a:solidFill>
            </a:endParaRP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xmlns="" id="{802E7E3C-8838-481B-BA90-1F5CA7FC5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2" y="190827"/>
            <a:ext cx="8520600" cy="572700"/>
          </a:xfrm>
        </p:spPr>
        <p:txBody>
          <a:bodyPr/>
          <a:lstStyle/>
          <a:p>
            <a:r>
              <a:rPr lang="en-US" sz="2800" dirty="0"/>
              <a:t>Operation costs</a:t>
            </a:r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xmlns="" id="{493627E3-60C5-44FB-8EE7-6B603FFF462E}"/>
              </a:ext>
            </a:extLst>
          </p:cNvPr>
          <p:cNvSpPr txBox="1">
            <a:spLocks/>
          </p:cNvSpPr>
          <p:nvPr/>
        </p:nvSpPr>
        <p:spPr>
          <a:xfrm>
            <a:off x="3917691" y="1067745"/>
            <a:ext cx="8695878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9700" indent="0">
              <a:lnSpc>
                <a:spcPct val="124000"/>
              </a:lnSpc>
              <a:buNone/>
            </a:pPr>
            <a:r>
              <a:rPr lang="en-US" b="1" dirty="0"/>
              <a:t>Computer scale</a:t>
            </a:r>
            <a:r>
              <a:rPr lang="en-US" dirty="0"/>
              <a:t>		</a:t>
            </a:r>
            <a:r>
              <a:rPr lang="en-US" b="1" dirty="0"/>
              <a:t>Human scale</a:t>
            </a:r>
          </a:p>
          <a:p>
            <a:pPr marL="139700" indent="0">
              <a:lnSpc>
                <a:spcPct val="124000"/>
              </a:lnSpc>
              <a:buNone/>
            </a:pPr>
            <a:r>
              <a:rPr lang="en-US" dirty="0"/>
              <a:t>~1 cycle (~1/3ns)		~1 second</a:t>
            </a:r>
          </a:p>
          <a:p>
            <a:pPr marL="0" indent="0">
              <a:lnSpc>
                <a:spcPct val="124000"/>
              </a:lnSpc>
              <a:buFont typeface="Montserrat"/>
              <a:buNone/>
            </a:pPr>
            <a:r>
              <a:rPr lang="en-US" dirty="0"/>
              <a:t>		</a:t>
            </a:r>
            <a:r>
              <a:rPr lang="en-US" b="1" dirty="0"/>
              <a:t>x Few</a:t>
            </a:r>
          </a:p>
          <a:p>
            <a:pPr marL="139700" indent="0">
              <a:lnSpc>
                <a:spcPct val="124000"/>
              </a:lnSpc>
              <a:buNone/>
            </a:pPr>
            <a:r>
              <a:rPr lang="en-US" dirty="0"/>
              <a:t>Few cycles		Few seconds</a:t>
            </a:r>
          </a:p>
          <a:p>
            <a:pPr marL="139700" indent="0">
              <a:lnSpc>
                <a:spcPct val="124000"/>
              </a:lnSpc>
              <a:buNone/>
            </a:pPr>
            <a:r>
              <a:rPr lang="en-US" dirty="0"/>
              <a:t>		</a:t>
            </a:r>
            <a:r>
              <a:rPr lang="en-US" b="1" dirty="0"/>
              <a:t>x Few</a:t>
            </a:r>
          </a:p>
          <a:p>
            <a:pPr marL="139700" indent="0">
              <a:lnSpc>
                <a:spcPct val="124000"/>
              </a:lnSpc>
              <a:buNone/>
            </a:pPr>
            <a:r>
              <a:rPr lang="en-US" dirty="0"/>
              <a:t>~10 cycles		~10 seconds</a:t>
            </a:r>
          </a:p>
          <a:p>
            <a:pPr marL="139700" indent="0">
              <a:lnSpc>
                <a:spcPct val="124000"/>
              </a:lnSpc>
              <a:buNone/>
            </a:pPr>
            <a:r>
              <a:rPr lang="en-US" dirty="0"/>
              <a:t>		</a:t>
            </a:r>
            <a:r>
              <a:rPr lang="en-US" b="1" dirty="0"/>
              <a:t>x 10</a:t>
            </a:r>
          </a:p>
          <a:p>
            <a:pPr marL="139700" indent="0">
              <a:lnSpc>
                <a:spcPct val="124000"/>
              </a:lnSpc>
              <a:buNone/>
            </a:pPr>
            <a:r>
              <a:rPr lang="en-US" dirty="0"/>
              <a:t>~100 cycles		Few minutes</a:t>
            </a:r>
          </a:p>
          <a:p>
            <a:pPr marL="139700" indent="0">
              <a:lnSpc>
                <a:spcPct val="124000"/>
              </a:lnSpc>
              <a:buNone/>
            </a:pPr>
            <a:r>
              <a:rPr lang="en-US" dirty="0"/>
              <a:t>		</a:t>
            </a:r>
            <a:r>
              <a:rPr lang="en-US" b="1" dirty="0"/>
              <a:t>x Few</a:t>
            </a:r>
          </a:p>
          <a:p>
            <a:pPr marL="139700" indent="0">
              <a:lnSpc>
                <a:spcPct val="124000"/>
              </a:lnSpc>
              <a:buNone/>
            </a:pPr>
            <a:r>
              <a:rPr lang="en-US" dirty="0"/>
              <a:t>Few 100 cycles		&lt;10 minutes</a:t>
            </a:r>
          </a:p>
          <a:p>
            <a:pPr marL="139700" indent="0">
              <a:lnSpc>
                <a:spcPct val="124000"/>
              </a:lnSpc>
              <a:buNone/>
            </a:pPr>
            <a:r>
              <a:rPr lang="en-US" dirty="0"/>
              <a:t>		</a:t>
            </a:r>
            <a:r>
              <a:rPr lang="en-US" b="1" dirty="0"/>
              <a:t>x 100</a:t>
            </a:r>
          </a:p>
          <a:p>
            <a:pPr marL="139700" indent="0">
              <a:lnSpc>
                <a:spcPct val="124000"/>
              </a:lnSpc>
              <a:buNone/>
            </a:pPr>
            <a:r>
              <a:rPr lang="en-US" dirty="0"/>
              <a:t>Few 10,000 cycles		~10 hours</a:t>
            </a:r>
          </a:p>
        </p:txBody>
      </p:sp>
    </p:spTree>
    <p:extLst>
      <p:ext uri="{BB962C8B-B14F-4D97-AF65-F5344CB8AC3E}">
        <p14:creationId xmlns:p14="http://schemas.microsoft.com/office/powerpoint/2010/main" val="17352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>
            <a:spLocks noGrp="1"/>
          </p:cNvSpPr>
          <p:nvPr>
            <p:ph type="title"/>
          </p:nvPr>
        </p:nvSpPr>
        <p:spPr>
          <a:xfrm>
            <a:off x="1355724" y="728838"/>
            <a:ext cx="4233417" cy="35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Why?</a:t>
            </a:r>
            <a:endParaRPr sz="1600" dirty="0"/>
          </a:p>
        </p:txBody>
      </p:sp>
      <p:sp>
        <p:nvSpPr>
          <p:cNvPr id="239" name="Google Shape;239;p32"/>
          <p:cNvSpPr txBox="1">
            <a:spLocks noGrp="1"/>
          </p:cNvSpPr>
          <p:nvPr>
            <p:ph type="title" idx="2"/>
          </p:nvPr>
        </p:nvSpPr>
        <p:spPr>
          <a:xfrm>
            <a:off x="689200" y="619763"/>
            <a:ext cx="770100" cy="54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01.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40" name="Google Shape;240;p32"/>
          <p:cNvSpPr txBox="1">
            <a:spLocks noGrp="1"/>
          </p:cNvSpPr>
          <p:nvPr>
            <p:ph type="title" idx="3"/>
          </p:nvPr>
        </p:nvSpPr>
        <p:spPr>
          <a:xfrm>
            <a:off x="1355724" y="1514063"/>
            <a:ext cx="4233417" cy="35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Designing Efficient Building Blocks</a:t>
            </a:r>
            <a:endParaRPr sz="1600" dirty="0"/>
          </a:p>
        </p:txBody>
      </p:sp>
      <p:sp>
        <p:nvSpPr>
          <p:cNvPr id="242" name="Google Shape;242;p32"/>
          <p:cNvSpPr txBox="1">
            <a:spLocks noGrp="1"/>
          </p:cNvSpPr>
          <p:nvPr>
            <p:ph type="title" idx="5"/>
          </p:nvPr>
        </p:nvSpPr>
        <p:spPr>
          <a:xfrm>
            <a:off x="689200" y="1404988"/>
            <a:ext cx="770100" cy="54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02.</a:t>
            </a:r>
            <a:endParaRPr/>
          </a:p>
        </p:txBody>
      </p:sp>
      <p:sp>
        <p:nvSpPr>
          <p:cNvPr id="243" name="Google Shape;243;p32"/>
          <p:cNvSpPr txBox="1">
            <a:spLocks noGrp="1"/>
          </p:cNvSpPr>
          <p:nvPr>
            <p:ph type="title" idx="6"/>
          </p:nvPr>
        </p:nvSpPr>
        <p:spPr>
          <a:xfrm>
            <a:off x="1355724" y="2299288"/>
            <a:ext cx="4233417" cy="35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(re-)Measuring Efficiency</a:t>
            </a:r>
            <a:endParaRPr sz="1600" dirty="0"/>
          </a:p>
        </p:txBody>
      </p:sp>
      <p:sp>
        <p:nvSpPr>
          <p:cNvPr id="245" name="Google Shape;245;p32"/>
          <p:cNvSpPr txBox="1">
            <a:spLocks noGrp="1"/>
          </p:cNvSpPr>
          <p:nvPr>
            <p:ph type="title" idx="8"/>
          </p:nvPr>
        </p:nvSpPr>
        <p:spPr>
          <a:xfrm>
            <a:off x="689200" y="2190213"/>
            <a:ext cx="770100" cy="54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03.</a:t>
            </a:r>
            <a:endParaRPr dirty="0"/>
          </a:p>
        </p:txBody>
      </p:sp>
      <p:sp>
        <p:nvSpPr>
          <p:cNvPr id="246" name="Google Shape;246;p32"/>
          <p:cNvSpPr txBox="1">
            <a:spLocks noGrp="1"/>
          </p:cNvSpPr>
          <p:nvPr>
            <p:ph type="title" idx="9"/>
          </p:nvPr>
        </p:nvSpPr>
        <p:spPr>
          <a:xfrm>
            <a:off x="1355724" y="3084513"/>
            <a:ext cx="4233417" cy="35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Guidelines for Efficient Architectures</a:t>
            </a:r>
            <a:endParaRPr sz="1600" dirty="0"/>
          </a:p>
        </p:txBody>
      </p:sp>
      <p:sp>
        <p:nvSpPr>
          <p:cNvPr id="248" name="Google Shape;248;p32"/>
          <p:cNvSpPr txBox="1">
            <a:spLocks noGrp="1"/>
          </p:cNvSpPr>
          <p:nvPr>
            <p:ph type="title" idx="14"/>
          </p:nvPr>
        </p:nvSpPr>
        <p:spPr>
          <a:xfrm>
            <a:off x="689200" y="2975438"/>
            <a:ext cx="770100" cy="54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04.</a:t>
            </a:r>
            <a:endParaRPr/>
          </a:p>
        </p:txBody>
      </p:sp>
      <p:sp>
        <p:nvSpPr>
          <p:cNvPr id="249" name="Google Shape;249;p32"/>
          <p:cNvSpPr txBox="1">
            <a:spLocks noGrp="1"/>
          </p:cNvSpPr>
          <p:nvPr>
            <p:ph type="title" idx="15"/>
          </p:nvPr>
        </p:nvSpPr>
        <p:spPr>
          <a:xfrm>
            <a:off x="1355724" y="3869738"/>
            <a:ext cx="4233417" cy="35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Scaling</a:t>
            </a:r>
            <a:endParaRPr sz="1600" dirty="0"/>
          </a:p>
        </p:txBody>
      </p:sp>
      <p:sp>
        <p:nvSpPr>
          <p:cNvPr id="251" name="Google Shape;251;p32"/>
          <p:cNvSpPr txBox="1">
            <a:spLocks noGrp="1"/>
          </p:cNvSpPr>
          <p:nvPr>
            <p:ph type="title" idx="17"/>
          </p:nvPr>
        </p:nvSpPr>
        <p:spPr>
          <a:xfrm>
            <a:off x="689200" y="3760663"/>
            <a:ext cx="770100" cy="54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05.</a:t>
            </a:r>
            <a:endParaRPr/>
          </a:p>
        </p:txBody>
      </p:sp>
      <p:sp>
        <p:nvSpPr>
          <p:cNvPr id="7" name="מלבן 6"/>
          <p:cNvSpPr/>
          <p:nvPr/>
        </p:nvSpPr>
        <p:spPr>
          <a:xfrm>
            <a:off x="7993294" y="4654193"/>
            <a:ext cx="616450" cy="2363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8159493" y="4618457"/>
            <a:ext cx="284052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3291C468-11DF-449B-B4C9-26D4C227720E}" type="slidenum">
              <a:rPr lang="he-IL" smtClean="0">
                <a:solidFill>
                  <a:schemeClr val="bg1"/>
                </a:solidFill>
              </a:rPr>
              <a:t>2</a:t>
            </a:fld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04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מלבן 42"/>
          <p:cNvSpPr/>
          <p:nvPr/>
        </p:nvSpPr>
        <p:spPr>
          <a:xfrm>
            <a:off x="7993294" y="4654193"/>
            <a:ext cx="616450" cy="236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TextBox 41"/>
          <p:cNvSpPr txBox="1"/>
          <p:nvPr/>
        </p:nvSpPr>
        <p:spPr>
          <a:xfrm>
            <a:off x="8159493" y="4618457"/>
            <a:ext cx="383438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D4F88677-943A-4BA0-A9FC-6830B74370B3}" type="slidenum">
              <a:rPr lang="he-IL" smtClean="0">
                <a:solidFill>
                  <a:schemeClr val="accent6"/>
                </a:solidFill>
              </a:rPr>
              <a:t>20</a:t>
            </a:fld>
            <a:endParaRPr lang="he-IL" dirty="0">
              <a:solidFill>
                <a:schemeClr val="accent6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78732B66-DA51-4416-A357-F4EBD493C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39" y="230191"/>
            <a:ext cx="8520600" cy="572700"/>
          </a:xfrm>
        </p:spPr>
        <p:txBody>
          <a:bodyPr/>
          <a:lstStyle/>
          <a:p>
            <a:r>
              <a:rPr lang="en-US" sz="2800" dirty="0"/>
              <a:t>G1: Equal no. of I/O Channels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2A7D1A19-F71D-4274-AC64-86215D1FC615}"/>
              </a:ext>
            </a:extLst>
          </p:cNvPr>
          <p:cNvSpPr txBox="1">
            <a:spLocks/>
          </p:cNvSpPr>
          <p:nvPr/>
        </p:nvSpPr>
        <p:spPr>
          <a:xfrm>
            <a:off x="210639" y="1007018"/>
            <a:ext cx="8209824" cy="3435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1700" dirty="0"/>
              <a:t>For 1x1 point-wise convolutions, </a:t>
            </a:r>
            <a:r>
              <a:rPr lang="en-US" sz="1700" dirty="0" err="1"/>
              <a:t>C</a:t>
            </a:r>
            <a:r>
              <a:rPr lang="en-US" sz="1700" baseline="-25000" dirty="0" err="1"/>
              <a:t>in</a:t>
            </a:r>
            <a:r>
              <a:rPr lang="en-US" sz="1700" dirty="0"/>
              <a:t>= </a:t>
            </a:r>
            <a:r>
              <a:rPr lang="en-US" sz="1700" dirty="0" err="1"/>
              <a:t>C</a:t>
            </a:r>
            <a:r>
              <a:rPr lang="en-US" sz="1700" baseline="-25000" dirty="0" err="1"/>
              <a:t>out</a:t>
            </a:r>
            <a:r>
              <a:rPr lang="en-US" sz="1700" dirty="0">
                <a:sym typeface="Wingdings" panose="05000000000000000000" pitchFamily="2" charset="2"/>
              </a:rPr>
              <a:t> </a:t>
            </a:r>
            <a:r>
              <a:rPr lang="en-US" sz="1700" dirty="0"/>
              <a:t>minimal MACs per FLOP</a:t>
            </a:r>
          </a:p>
          <a:p>
            <a:pPr marL="139700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  </a:t>
            </a:r>
            <a:r>
              <a:rPr lang="en-US" sz="1300" b="1" dirty="0" err="1"/>
              <a:t>C</a:t>
            </a:r>
            <a:r>
              <a:rPr lang="en-US" sz="1300" b="1" baseline="-25000" dirty="0" err="1"/>
              <a:t>in</a:t>
            </a:r>
            <a:r>
              <a:rPr lang="en-US" sz="1300" b="1" baseline="-25000" dirty="0"/>
              <a:t> </a:t>
            </a:r>
            <a:r>
              <a:rPr lang="en-US" sz="1300" b="1" dirty="0"/>
              <a:t>&gt; 1          </a:t>
            </a:r>
            <a:r>
              <a:rPr lang="en-US" sz="1300" b="1" dirty="0" err="1"/>
              <a:t>C</a:t>
            </a:r>
            <a:r>
              <a:rPr lang="en-US" sz="1300" b="1" baseline="-25000" dirty="0" err="1"/>
              <a:t>out</a:t>
            </a:r>
            <a:r>
              <a:rPr lang="en-US" sz="1300" b="1" baseline="-25000" dirty="0"/>
              <a:t> </a:t>
            </a:r>
            <a:r>
              <a:rPr lang="en-US" sz="1300" b="1" dirty="0"/>
              <a:t>= 1	</a:t>
            </a:r>
            <a:r>
              <a:rPr lang="en-US" b="1" dirty="0"/>
              <a:t>	    			</a:t>
            </a:r>
            <a:endParaRPr lang="en-US" b="1" baseline="-25000" dirty="0"/>
          </a:p>
          <a:p>
            <a:pPr marL="139700" indent="0">
              <a:lnSpc>
                <a:spcPct val="114000"/>
              </a:lnSpc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sz="1300" dirty="0"/>
              <a:t/>
            </a:r>
            <a:br>
              <a:rPr lang="en-US" sz="1300" dirty="0"/>
            </a:br>
            <a:r>
              <a:rPr lang="en-US" sz="2400" dirty="0"/>
              <a:t>	</a:t>
            </a:r>
            <a:r>
              <a:rPr lang="en-US" sz="1300" dirty="0"/>
              <a:t>LDs   FLOPs   STs</a:t>
            </a:r>
            <a:r>
              <a:rPr lang="en-US" dirty="0"/>
              <a:t>		 			</a:t>
            </a:r>
          </a:p>
          <a:p>
            <a:pPr>
              <a:lnSpc>
                <a:spcPct val="114000"/>
              </a:lnSpc>
            </a:pPr>
            <a:endParaRPr lang="en-US" sz="1700" dirty="0"/>
          </a:p>
          <a:p>
            <a:pPr>
              <a:lnSpc>
                <a:spcPct val="114000"/>
              </a:lnSpc>
            </a:pPr>
            <a:r>
              <a:rPr lang="en-US" sz="1700" dirty="0"/>
              <a:t>Caveats:</a:t>
            </a:r>
          </a:p>
          <a:p>
            <a:pPr lvl="1">
              <a:lnSpc>
                <a:spcPct val="114000"/>
              </a:lnSpc>
            </a:pPr>
            <a:r>
              <a:rPr lang="en-US" sz="1600" dirty="0">
                <a:solidFill>
                  <a:schemeClr val="tx1"/>
                </a:solidFill>
              </a:rPr>
              <a:t>Assumes caches are large enough</a:t>
            </a:r>
          </a:p>
          <a:p>
            <a:pPr lvl="1">
              <a:lnSpc>
                <a:spcPct val="114000"/>
              </a:lnSpc>
            </a:pPr>
            <a:r>
              <a:rPr lang="en-US" sz="1600" dirty="0">
                <a:solidFill>
                  <a:schemeClr val="tx1"/>
                </a:solidFill>
              </a:rPr>
              <a:t>Assumes load and store bandwidth of the hardware is the same</a:t>
            </a:r>
          </a:p>
        </p:txBody>
      </p:sp>
      <p:sp>
        <p:nvSpPr>
          <p:cNvPr id="35" name="Parallelogram 3">
            <a:extLst>
              <a:ext uri="{FF2B5EF4-FFF2-40B4-BE49-F238E27FC236}">
                <a16:creationId xmlns:a16="http://schemas.microsoft.com/office/drawing/2014/main" xmlns="" id="{7F2B505F-EB93-419A-B46C-ED9E5B4410E8}"/>
              </a:ext>
            </a:extLst>
          </p:cNvPr>
          <p:cNvSpPr/>
          <p:nvPr/>
        </p:nvSpPr>
        <p:spPr>
          <a:xfrm>
            <a:off x="1080946" y="2089858"/>
            <a:ext cx="216024" cy="216024"/>
          </a:xfrm>
          <a:prstGeom prst="parallelogram">
            <a:avLst/>
          </a:prstGeom>
          <a:solidFill>
            <a:srgbClr val="1DD92F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6" name="Parallelogram 4">
            <a:extLst>
              <a:ext uri="{FF2B5EF4-FFF2-40B4-BE49-F238E27FC236}">
                <a16:creationId xmlns:a16="http://schemas.microsoft.com/office/drawing/2014/main" xmlns="" id="{217AF104-FFD6-4D07-9AAB-24258832D6F9}"/>
              </a:ext>
            </a:extLst>
          </p:cNvPr>
          <p:cNvSpPr/>
          <p:nvPr/>
        </p:nvSpPr>
        <p:spPr>
          <a:xfrm>
            <a:off x="1705858" y="2094484"/>
            <a:ext cx="216024" cy="216024"/>
          </a:xfrm>
          <a:prstGeom prst="parallelogram">
            <a:avLst/>
          </a:prstGeom>
          <a:solidFill>
            <a:srgbClr val="FCA904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7" name="Parallelogram 5">
            <a:extLst>
              <a:ext uri="{FF2B5EF4-FFF2-40B4-BE49-F238E27FC236}">
                <a16:creationId xmlns:a16="http://schemas.microsoft.com/office/drawing/2014/main" xmlns="" id="{9D316CF0-4EF1-4331-830F-FE118495F7DF}"/>
              </a:ext>
            </a:extLst>
          </p:cNvPr>
          <p:cNvSpPr/>
          <p:nvPr/>
        </p:nvSpPr>
        <p:spPr>
          <a:xfrm>
            <a:off x="1849874" y="2094484"/>
            <a:ext cx="216024" cy="216024"/>
          </a:xfrm>
          <a:prstGeom prst="parallelogram">
            <a:avLst/>
          </a:prstGeom>
          <a:solidFill>
            <a:srgbClr val="FCA904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8" name="Parallelogram 6">
            <a:extLst>
              <a:ext uri="{FF2B5EF4-FFF2-40B4-BE49-F238E27FC236}">
                <a16:creationId xmlns:a16="http://schemas.microsoft.com/office/drawing/2014/main" xmlns="" id="{73C102C8-CC4B-49AF-A687-729DDA817A35}"/>
              </a:ext>
            </a:extLst>
          </p:cNvPr>
          <p:cNvSpPr/>
          <p:nvPr/>
        </p:nvSpPr>
        <p:spPr>
          <a:xfrm>
            <a:off x="2002274" y="2094484"/>
            <a:ext cx="216024" cy="216024"/>
          </a:xfrm>
          <a:prstGeom prst="parallelogram">
            <a:avLst/>
          </a:prstGeom>
          <a:solidFill>
            <a:srgbClr val="FCA904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9" name="Parallelogram 7">
            <a:extLst>
              <a:ext uri="{FF2B5EF4-FFF2-40B4-BE49-F238E27FC236}">
                <a16:creationId xmlns:a16="http://schemas.microsoft.com/office/drawing/2014/main" xmlns="" id="{5742D8A1-9F87-49B6-9584-070DFCDC7007}"/>
              </a:ext>
            </a:extLst>
          </p:cNvPr>
          <p:cNvSpPr/>
          <p:nvPr/>
        </p:nvSpPr>
        <p:spPr>
          <a:xfrm>
            <a:off x="2370698" y="2089858"/>
            <a:ext cx="216024" cy="216024"/>
          </a:xfrm>
          <a:prstGeom prst="parallelogram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0" name="Parallelogram 8">
            <a:extLst>
              <a:ext uri="{FF2B5EF4-FFF2-40B4-BE49-F238E27FC236}">
                <a16:creationId xmlns:a16="http://schemas.microsoft.com/office/drawing/2014/main" xmlns="" id="{36115CE4-8CF5-449A-BFBD-AAB4198909C8}"/>
              </a:ext>
            </a:extLst>
          </p:cNvPr>
          <p:cNvSpPr/>
          <p:nvPr/>
        </p:nvSpPr>
        <p:spPr>
          <a:xfrm>
            <a:off x="1224962" y="2089858"/>
            <a:ext cx="216024" cy="216024"/>
          </a:xfrm>
          <a:prstGeom prst="parallelogram">
            <a:avLst/>
          </a:prstGeom>
          <a:solidFill>
            <a:srgbClr val="1DD92F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1" name="Parallelogram 9">
            <a:extLst>
              <a:ext uri="{FF2B5EF4-FFF2-40B4-BE49-F238E27FC236}">
                <a16:creationId xmlns:a16="http://schemas.microsoft.com/office/drawing/2014/main" xmlns="" id="{A8963B1A-C5E6-466A-B607-4A2785074163}"/>
              </a:ext>
            </a:extLst>
          </p:cNvPr>
          <p:cNvSpPr/>
          <p:nvPr/>
        </p:nvSpPr>
        <p:spPr>
          <a:xfrm>
            <a:off x="1368978" y="2089858"/>
            <a:ext cx="216024" cy="216024"/>
          </a:xfrm>
          <a:prstGeom prst="parallelogram">
            <a:avLst/>
          </a:prstGeom>
          <a:solidFill>
            <a:srgbClr val="1DD92F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4" name="Parallelogram 10">
            <a:extLst>
              <a:ext uri="{FF2B5EF4-FFF2-40B4-BE49-F238E27FC236}">
                <a16:creationId xmlns:a16="http://schemas.microsoft.com/office/drawing/2014/main" xmlns="" id="{C796AAF1-DEF9-482A-86A3-12947428C964}"/>
              </a:ext>
            </a:extLst>
          </p:cNvPr>
          <p:cNvSpPr/>
          <p:nvPr/>
        </p:nvSpPr>
        <p:spPr>
          <a:xfrm>
            <a:off x="4016520" y="2128794"/>
            <a:ext cx="216024" cy="216024"/>
          </a:xfrm>
          <a:prstGeom prst="parallelogram">
            <a:avLst/>
          </a:prstGeom>
          <a:solidFill>
            <a:srgbClr val="1DD92F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5" name="Parallelogram 11">
            <a:extLst>
              <a:ext uri="{FF2B5EF4-FFF2-40B4-BE49-F238E27FC236}">
                <a16:creationId xmlns:a16="http://schemas.microsoft.com/office/drawing/2014/main" xmlns="" id="{6AC6300B-46F5-4A1E-9075-B71096B2857C}"/>
              </a:ext>
            </a:extLst>
          </p:cNvPr>
          <p:cNvSpPr/>
          <p:nvPr/>
        </p:nvSpPr>
        <p:spPr>
          <a:xfrm>
            <a:off x="4596348" y="1969049"/>
            <a:ext cx="183944" cy="200295"/>
          </a:xfrm>
          <a:prstGeom prst="parallelogram">
            <a:avLst/>
          </a:prstGeom>
          <a:solidFill>
            <a:srgbClr val="FCA904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6" name="Parallelogram 12">
            <a:extLst>
              <a:ext uri="{FF2B5EF4-FFF2-40B4-BE49-F238E27FC236}">
                <a16:creationId xmlns:a16="http://schemas.microsoft.com/office/drawing/2014/main" xmlns="" id="{739F1DB1-B1EC-4C3B-B60A-6A2D8EC406E3}"/>
              </a:ext>
            </a:extLst>
          </p:cNvPr>
          <p:cNvSpPr/>
          <p:nvPr/>
        </p:nvSpPr>
        <p:spPr>
          <a:xfrm>
            <a:off x="4596348" y="2092790"/>
            <a:ext cx="183944" cy="200295"/>
          </a:xfrm>
          <a:prstGeom prst="parallelogram">
            <a:avLst/>
          </a:prstGeom>
          <a:solidFill>
            <a:srgbClr val="FCA904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7" name="Parallelogram 13">
            <a:extLst>
              <a:ext uri="{FF2B5EF4-FFF2-40B4-BE49-F238E27FC236}">
                <a16:creationId xmlns:a16="http://schemas.microsoft.com/office/drawing/2014/main" xmlns="" id="{9808679E-54E7-4A62-B252-5A56B7EFDFD4}"/>
              </a:ext>
            </a:extLst>
          </p:cNvPr>
          <p:cNvSpPr/>
          <p:nvPr/>
        </p:nvSpPr>
        <p:spPr>
          <a:xfrm>
            <a:off x="4596348" y="2236806"/>
            <a:ext cx="183944" cy="200295"/>
          </a:xfrm>
          <a:prstGeom prst="parallelogram">
            <a:avLst/>
          </a:prstGeom>
          <a:solidFill>
            <a:srgbClr val="FCA904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8" name="Parallelogram 14">
            <a:extLst>
              <a:ext uri="{FF2B5EF4-FFF2-40B4-BE49-F238E27FC236}">
                <a16:creationId xmlns:a16="http://schemas.microsoft.com/office/drawing/2014/main" xmlns="" id="{DB101B4E-B5E9-42AC-96CF-97160377A89D}"/>
              </a:ext>
            </a:extLst>
          </p:cNvPr>
          <p:cNvSpPr/>
          <p:nvPr/>
        </p:nvSpPr>
        <p:spPr>
          <a:xfrm>
            <a:off x="5064132" y="1948774"/>
            <a:ext cx="216024" cy="216024"/>
          </a:xfrm>
          <a:prstGeom prst="parallelogram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9" name="Parallelogram 15">
            <a:extLst>
              <a:ext uri="{FF2B5EF4-FFF2-40B4-BE49-F238E27FC236}">
                <a16:creationId xmlns:a16="http://schemas.microsoft.com/office/drawing/2014/main" xmlns="" id="{EB2954F6-0364-49DB-BD0A-8E98C72F7ED3}"/>
              </a:ext>
            </a:extLst>
          </p:cNvPr>
          <p:cNvSpPr/>
          <p:nvPr/>
        </p:nvSpPr>
        <p:spPr>
          <a:xfrm>
            <a:off x="5064132" y="2092790"/>
            <a:ext cx="216024" cy="216024"/>
          </a:xfrm>
          <a:prstGeom prst="parallelogram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0" name="Parallelogram 16">
            <a:extLst>
              <a:ext uri="{FF2B5EF4-FFF2-40B4-BE49-F238E27FC236}">
                <a16:creationId xmlns:a16="http://schemas.microsoft.com/office/drawing/2014/main" xmlns="" id="{0D31748A-3746-489A-9789-442456C1BCA8}"/>
              </a:ext>
            </a:extLst>
          </p:cNvPr>
          <p:cNvSpPr/>
          <p:nvPr/>
        </p:nvSpPr>
        <p:spPr>
          <a:xfrm>
            <a:off x="5064132" y="2236806"/>
            <a:ext cx="216024" cy="216024"/>
          </a:xfrm>
          <a:prstGeom prst="parallelogram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1" name="Parallelogram 17">
            <a:extLst>
              <a:ext uri="{FF2B5EF4-FFF2-40B4-BE49-F238E27FC236}">
                <a16:creationId xmlns:a16="http://schemas.microsoft.com/office/drawing/2014/main" xmlns="" id="{DAC0444C-C39F-41EA-A1A1-F4D093F7500B}"/>
              </a:ext>
            </a:extLst>
          </p:cNvPr>
          <p:cNvSpPr/>
          <p:nvPr/>
        </p:nvSpPr>
        <p:spPr>
          <a:xfrm>
            <a:off x="6572867" y="2151394"/>
            <a:ext cx="216024" cy="216024"/>
          </a:xfrm>
          <a:prstGeom prst="parallelogram">
            <a:avLst/>
          </a:prstGeom>
          <a:solidFill>
            <a:srgbClr val="1DD92F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2" name="Parallelogram 18">
            <a:extLst>
              <a:ext uri="{FF2B5EF4-FFF2-40B4-BE49-F238E27FC236}">
                <a16:creationId xmlns:a16="http://schemas.microsoft.com/office/drawing/2014/main" xmlns="" id="{F5D3E93F-20F8-4F3E-BB93-478B8996C3B2}"/>
              </a:ext>
            </a:extLst>
          </p:cNvPr>
          <p:cNvSpPr/>
          <p:nvPr/>
        </p:nvSpPr>
        <p:spPr>
          <a:xfrm>
            <a:off x="7182943" y="1949222"/>
            <a:ext cx="216024" cy="216024"/>
          </a:xfrm>
          <a:prstGeom prst="parallelogram">
            <a:avLst/>
          </a:prstGeom>
          <a:solidFill>
            <a:srgbClr val="FCA904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3" name="Parallelogram 19">
            <a:extLst>
              <a:ext uri="{FF2B5EF4-FFF2-40B4-BE49-F238E27FC236}">
                <a16:creationId xmlns:a16="http://schemas.microsoft.com/office/drawing/2014/main" xmlns="" id="{DABAD7D7-9739-457F-A0F7-9E6AFCD38118}"/>
              </a:ext>
            </a:extLst>
          </p:cNvPr>
          <p:cNvSpPr/>
          <p:nvPr/>
        </p:nvSpPr>
        <p:spPr>
          <a:xfrm>
            <a:off x="7335343" y="1949222"/>
            <a:ext cx="216024" cy="216024"/>
          </a:xfrm>
          <a:prstGeom prst="parallelogram">
            <a:avLst/>
          </a:prstGeom>
          <a:solidFill>
            <a:srgbClr val="FCA904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4" name="Parallelogram 20">
            <a:extLst>
              <a:ext uri="{FF2B5EF4-FFF2-40B4-BE49-F238E27FC236}">
                <a16:creationId xmlns:a16="http://schemas.microsoft.com/office/drawing/2014/main" xmlns="" id="{6390B8F3-8C1C-42BB-AFE7-40ADA93B26EE}"/>
              </a:ext>
            </a:extLst>
          </p:cNvPr>
          <p:cNvSpPr/>
          <p:nvPr/>
        </p:nvSpPr>
        <p:spPr>
          <a:xfrm>
            <a:off x="7865578" y="1945842"/>
            <a:ext cx="216024" cy="216024"/>
          </a:xfrm>
          <a:prstGeom prst="parallelogram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5" name="Parallelogram 21">
            <a:extLst>
              <a:ext uri="{FF2B5EF4-FFF2-40B4-BE49-F238E27FC236}">
                <a16:creationId xmlns:a16="http://schemas.microsoft.com/office/drawing/2014/main" xmlns="" id="{D7D8739A-D940-41D1-B6BE-45743BC72941}"/>
              </a:ext>
            </a:extLst>
          </p:cNvPr>
          <p:cNvSpPr/>
          <p:nvPr/>
        </p:nvSpPr>
        <p:spPr>
          <a:xfrm>
            <a:off x="6716883" y="2151394"/>
            <a:ext cx="216024" cy="216024"/>
          </a:xfrm>
          <a:prstGeom prst="parallelogram">
            <a:avLst/>
          </a:prstGeom>
          <a:solidFill>
            <a:srgbClr val="1DD92F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6" name="Parallelogram 22">
            <a:extLst>
              <a:ext uri="{FF2B5EF4-FFF2-40B4-BE49-F238E27FC236}">
                <a16:creationId xmlns:a16="http://schemas.microsoft.com/office/drawing/2014/main" xmlns="" id="{B02357EE-FAC7-46A4-A8D1-3DCD20062E2D}"/>
              </a:ext>
            </a:extLst>
          </p:cNvPr>
          <p:cNvSpPr/>
          <p:nvPr/>
        </p:nvSpPr>
        <p:spPr>
          <a:xfrm>
            <a:off x="6860899" y="2151394"/>
            <a:ext cx="216024" cy="216024"/>
          </a:xfrm>
          <a:prstGeom prst="parallelogram">
            <a:avLst/>
          </a:prstGeom>
          <a:solidFill>
            <a:srgbClr val="1DD92F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7" name="Parallelogram 23">
            <a:extLst>
              <a:ext uri="{FF2B5EF4-FFF2-40B4-BE49-F238E27FC236}">
                <a16:creationId xmlns:a16="http://schemas.microsoft.com/office/drawing/2014/main" xmlns="" id="{C21E234B-589E-4E5D-9C4D-16BAAFA17436}"/>
              </a:ext>
            </a:extLst>
          </p:cNvPr>
          <p:cNvSpPr/>
          <p:nvPr/>
        </p:nvSpPr>
        <p:spPr>
          <a:xfrm>
            <a:off x="7479359" y="1949222"/>
            <a:ext cx="216024" cy="216024"/>
          </a:xfrm>
          <a:prstGeom prst="parallelogram">
            <a:avLst/>
          </a:prstGeom>
          <a:solidFill>
            <a:srgbClr val="FCA904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8" name="Parallelogram 24">
            <a:extLst>
              <a:ext uri="{FF2B5EF4-FFF2-40B4-BE49-F238E27FC236}">
                <a16:creationId xmlns:a16="http://schemas.microsoft.com/office/drawing/2014/main" xmlns="" id="{7851EE55-C553-4206-B17C-872AD237DB77}"/>
              </a:ext>
            </a:extLst>
          </p:cNvPr>
          <p:cNvSpPr/>
          <p:nvPr/>
        </p:nvSpPr>
        <p:spPr>
          <a:xfrm>
            <a:off x="7182943" y="2093238"/>
            <a:ext cx="216024" cy="216024"/>
          </a:xfrm>
          <a:prstGeom prst="parallelogram">
            <a:avLst/>
          </a:prstGeom>
          <a:solidFill>
            <a:srgbClr val="FCA904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9" name="Parallelogram 25">
            <a:extLst>
              <a:ext uri="{FF2B5EF4-FFF2-40B4-BE49-F238E27FC236}">
                <a16:creationId xmlns:a16="http://schemas.microsoft.com/office/drawing/2014/main" xmlns="" id="{1C5771B4-2227-4FF9-A68A-9F92C68A8386}"/>
              </a:ext>
            </a:extLst>
          </p:cNvPr>
          <p:cNvSpPr/>
          <p:nvPr/>
        </p:nvSpPr>
        <p:spPr>
          <a:xfrm>
            <a:off x="7326959" y="2093238"/>
            <a:ext cx="216024" cy="216024"/>
          </a:xfrm>
          <a:prstGeom prst="parallelogram">
            <a:avLst/>
          </a:prstGeom>
          <a:solidFill>
            <a:srgbClr val="FCA904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0" name="Parallelogram 26">
            <a:extLst>
              <a:ext uri="{FF2B5EF4-FFF2-40B4-BE49-F238E27FC236}">
                <a16:creationId xmlns:a16="http://schemas.microsoft.com/office/drawing/2014/main" xmlns="" id="{55D18239-466C-4076-9386-449EF90EF00B}"/>
              </a:ext>
            </a:extLst>
          </p:cNvPr>
          <p:cNvSpPr/>
          <p:nvPr/>
        </p:nvSpPr>
        <p:spPr>
          <a:xfrm>
            <a:off x="7865578" y="2089858"/>
            <a:ext cx="216024" cy="216024"/>
          </a:xfrm>
          <a:prstGeom prst="parallelogram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1" name="Parallelogram 27">
            <a:extLst>
              <a:ext uri="{FF2B5EF4-FFF2-40B4-BE49-F238E27FC236}">
                <a16:creationId xmlns:a16="http://schemas.microsoft.com/office/drawing/2014/main" xmlns="" id="{B80B4A5B-4659-4A37-A1B7-DE170012F344}"/>
              </a:ext>
            </a:extLst>
          </p:cNvPr>
          <p:cNvSpPr/>
          <p:nvPr/>
        </p:nvSpPr>
        <p:spPr>
          <a:xfrm>
            <a:off x="7479359" y="2093238"/>
            <a:ext cx="216024" cy="216024"/>
          </a:xfrm>
          <a:prstGeom prst="parallelogram">
            <a:avLst/>
          </a:prstGeom>
          <a:solidFill>
            <a:srgbClr val="FCA904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2" name="Parallelogram 28">
            <a:extLst>
              <a:ext uri="{FF2B5EF4-FFF2-40B4-BE49-F238E27FC236}">
                <a16:creationId xmlns:a16="http://schemas.microsoft.com/office/drawing/2014/main" xmlns="" id="{3340CA47-7500-4F99-AFA0-7E94002F4668}"/>
              </a:ext>
            </a:extLst>
          </p:cNvPr>
          <p:cNvSpPr/>
          <p:nvPr/>
        </p:nvSpPr>
        <p:spPr>
          <a:xfrm>
            <a:off x="7191327" y="2237254"/>
            <a:ext cx="216024" cy="216024"/>
          </a:xfrm>
          <a:prstGeom prst="parallelogram">
            <a:avLst/>
          </a:prstGeom>
          <a:solidFill>
            <a:srgbClr val="FCA904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3" name="Parallelogram 29">
            <a:extLst>
              <a:ext uri="{FF2B5EF4-FFF2-40B4-BE49-F238E27FC236}">
                <a16:creationId xmlns:a16="http://schemas.microsoft.com/office/drawing/2014/main" xmlns="" id="{0217CD8B-089B-4B90-8A6A-39746C347828}"/>
              </a:ext>
            </a:extLst>
          </p:cNvPr>
          <p:cNvSpPr/>
          <p:nvPr/>
        </p:nvSpPr>
        <p:spPr>
          <a:xfrm>
            <a:off x="7326959" y="2237254"/>
            <a:ext cx="216024" cy="216024"/>
          </a:xfrm>
          <a:prstGeom prst="parallelogram">
            <a:avLst/>
          </a:prstGeom>
          <a:solidFill>
            <a:srgbClr val="FCA904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xmlns="" id="{7701CCC9-9D74-4ABE-8477-10088A1F500E}"/>
              </a:ext>
            </a:extLst>
          </p:cNvPr>
          <p:cNvSpPr/>
          <p:nvPr/>
        </p:nvSpPr>
        <p:spPr>
          <a:xfrm>
            <a:off x="7865578" y="2233874"/>
            <a:ext cx="216024" cy="216024"/>
          </a:xfrm>
          <a:prstGeom prst="parallelogram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5" name="Parallelogram 31">
            <a:extLst>
              <a:ext uri="{FF2B5EF4-FFF2-40B4-BE49-F238E27FC236}">
                <a16:creationId xmlns:a16="http://schemas.microsoft.com/office/drawing/2014/main" xmlns="" id="{956A2642-8F1A-4221-B3B2-43540BB33697}"/>
              </a:ext>
            </a:extLst>
          </p:cNvPr>
          <p:cNvSpPr/>
          <p:nvPr/>
        </p:nvSpPr>
        <p:spPr>
          <a:xfrm>
            <a:off x="7479359" y="2237254"/>
            <a:ext cx="216024" cy="216024"/>
          </a:xfrm>
          <a:prstGeom prst="parallelogram">
            <a:avLst/>
          </a:prstGeom>
          <a:solidFill>
            <a:srgbClr val="FCA904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9673EE9-BD48-44E3-9BE5-69474297AFC6}"/>
              </a:ext>
            </a:extLst>
          </p:cNvPr>
          <p:cNvSpPr txBox="1"/>
          <p:nvPr/>
        </p:nvSpPr>
        <p:spPr>
          <a:xfrm>
            <a:off x="3895792" y="1629015"/>
            <a:ext cx="27047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err="1">
                <a:latin typeface="Montserrat" panose="020B0604020202020204" charset="0"/>
              </a:rPr>
              <a:t>C</a:t>
            </a:r>
            <a:r>
              <a:rPr lang="en-US" sz="1300" b="1" baseline="-25000" dirty="0" err="1">
                <a:latin typeface="Montserrat" panose="020B0604020202020204" charset="0"/>
              </a:rPr>
              <a:t>in</a:t>
            </a:r>
            <a:r>
              <a:rPr lang="en-US" sz="1300" b="1" baseline="-25000" dirty="0">
                <a:latin typeface="Montserrat" panose="020B0604020202020204" charset="0"/>
              </a:rPr>
              <a:t> </a:t>
            </a:r>
            <a:r>
              <a:rPr lang="en-US" sz="1300" b="1" dirty="0">
                <a:latin typeface="Montserrat" panose="020B0604020202020204" charset="0"/>
              </a:rPr>
              <a:t>= 1          </a:t>
            </a:r>
            <a:r>
              <a:rPr lang="en-US" sz="1300" b="1" dirty="0" err="1">
                <a:latin typeface="Montserrat" panose="020B0604020202020204" charset="0"/>
              </a:rPr>
              <a:t>C</a:t>
            </a:r>
            <a:r>
              <a:rPr lang="en-US" sz="1300" b="1" baseline="-25000" dirty="0" err="1">
                <a:latin typeface="Montserrat" panose="020B0604020202020204" charset="0"/>
              </a:rPr>
              <a:t>out</a:t>
            </a:r>
            <a:r>
              <a:rPr lang="en-US" sz="1300" b="1" baseline="-25000" dirty="0">
                <a:latin typeface="Montserrat" panose="020B0604020202020204" charset="0"/>
              </a:rPr>
              <a:t> </a:t>
            </a:r>
            <a:r>
              <a:rPr lang="en-US" sz="1300" b="1" dirty="0">
                <a:latin typeface="Montserrat" panose="020B0604020202020204" charset="0"/>
              </a:rPr>
              <a:t>&gt; 1</a:t>
            </a:r>
          </a:p>
          <a:p>
            <a:endParaRPr lang="en-US" b="1" dirty="0">
              <a:latin typeface="Montserrat" panose="020B0604020202020204" charset="0"/>
            </a:endParaRPr>
          </a:p>
          <a:p>
            <a:endParaRPr lang="en-US" b="1" dirty="0">
              <a:latin typeface="Montserrat" panose="020B0604020202020204" charset="0"/>
            </a:endParaRPr>
          </a:p>
          <a:p>
            <a:endParaRPr lang="en-US" sz="2000" b="1" dirty="0">
              <a:latin typeface="Montserrat" panose="020B0604020202020204" charset="0"/>
            </a:endParaRPr>
          </a:p>
          <a:p>
            <a:r>
              <a:rPr lang="en-US" sz="1300" dirty="0">
                <a:latin typeface="Montserrat" panose="020B0604020202020204" charset="0"/>
              </a:rPr>
              <a:t>LDs   FLOPs   STs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76A4C8DA-4C03-4FE0-8B77-9E67C3C11B23}"/>
              </a:ext>
            </a:extLst>
          </p:cNvPr>
          <p:cNvSpPr txBox="1"/>
          <p:nvPr/>
        </p:nvSpPr>
        <p:spPr>
          <a:xfrm>
            <a:off x="6668436" y="1627735"/>
            <a:ext cx="27047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latin typeface="Montserrat" panose="020B0604020202020204" charset="0"/>
              </a:rPr>
              <a:t>      </a:t>
            </a:r>
            <a:r>
              <a:rPr lang="en-US" sz="1300" b="1" dirty="0" err="1">
                <a:latin typeface="Montserrat" panose="020B0604020202020204" charset="0"/>
              </a:rPr>
              <a:t>C</a:t>
            </a:r>
            <a:r>
              <a:rPr lang="en-US" sz="1300" b="1" baseline="-25000" dirty="0" err="1">
                <a:latin typeface="Montserrat" panose="020B0604020202020204" charset="0"/>
              </a:rPr>
              <a:t>in</a:t>
            </a:r>
            <a:r>
              <a:rPr lang="en-US" sz="1300" b="1" baseline="-25000" dirty="0">
                <a:latin typeface="Montserrat" panose="020B0604020202020204" charset="0"/>
              </a:rPr>
              <a:t> </a:t>
            </a:r>
            <a:r>
              <a:rPr lang="en-US" sz="1300" b="1" dirty="0">
                <a:latin typeface="Montserrat" panose="020B0604020202020204" charset="0"/>
              </a:rPr>
              <a:t>= </a:t>
            </a:r>
            <a:r>
              <a:rPr lang="en-US" sz="1300" b="1" dirty="0" err="1">
                <a:latin typeface="Montserrat" panose="020B0604020202020204" charset="0"/>
              </a:rPr>
              <a:t>C</a:t>
            </a:r>
            <a:r>
              <a:rPr lang="en-US" sz="1300" b="1" baseline="-25000" dirty="0" err="1">
                <a:latin typeface="Montserrat" panose="020B0604020202020204" charset="0"/>
              </a:rPr>
              <a:t>out</a:t>
            </a:r>
            <a:endParaRPr lang="en-US" sz="1300" b="1" dirty="0">
              <a:latin typeface="Montserrat" panose="020B0604020202020204" charset="0"/>
            </a:endParaRPr>
          </a:p>
          <a:p>
            <a:endParaRPr lang="en-US" b="1" dirty="0">
              <a:latin typeface="Montserrat" panose="020B0604020202020204" charset="0"/>
            </a:endParaRPr>
          </a:p>
          <a:p>
            <a:endParaRPr lang="en-US" b="1" dirty="0">
              <a:latin typeface="Montserrat" panose="020B0604020202020204" charset="0"/>
            </a:endParaRPr>
          </a:p>
          <a:p>
            <a:endParaRPr lang="en-US" sz="2000" b="1" dirty="0">
              <a:latin typeface="Montserrat" panose="020B0604020202020204" charset="0"/>
            </a:endParaRPr>
          </a:p>
          <a:p>
            <a:r>
              <a:rPr lang="en-US" sz="1300" dirty="0">
                <a:latin typeface="Montserrat" panose="020B0604020202020204" charset="0"/>
              </a:rPr>
              <a:t>LDs   FLOPs   STs</a:t>
            </a:r>
          </a:p>
        </p:txBody>
      </p:sp>
    </p:spTree>
    <p:extLst>
      <p:ext uri="{BB962C8B-B14F-4D97-AF65-F5344CB8AC3E}">
        <p14:creationId xmlns:p14="http://schemas.microsoft.com/office/powerpoint/2010/main" val="322024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2" grpId="0"/>
      <p:bldP spid="6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מלבן 42"/>
          <p:cNvSpPr/>
          <p:nvPr/>
        </p:nvSpPr>
        <p:spPr>
          <a:xfrm>
            <a:off x="7993294" y="4654193"/>
            <a:ext cx="616450" cy="236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TextBox 41"/>
          <p:cNvSpPr txBox="1"/>
          <p:nvPr/>
        </p:nvSpPr>
        <p:spPr>
          <a:xfrm>
            <a:off x="8159493" y="4618457"/>
            <a:ext cx="383438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D4F88677-943A-4BA0-A9FC-6830B74370B3}" type="slidenum">
              <a:rPr lang="he-IL" smtClean="0">
                <a:solidFill>
                  <a:schemeClr val="accent6"/>
                </a:solidFill>
              </a:rPr>
              <a:t>21</a:t>
            </a:fld>
            <a:endParaRPr lang="he-IL" dirty="0">
              <a:solidFill>
                <a:schemeClr val="accent6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15C9ADA4-594B-4D59-9C08-01C3B71B7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6" y="305806"/>
            <a:ext cx="8520600" cy="572700"/>
          </a:xfrm>
        </p:spPr>
        <p:txBody>
          <a:bodyPr/>
          <a:lstStyle/>
          <a:p>
            <a:r>
              <a:rPr lang="en-US" sz="2800" dirty="0"/>
              <a:t>G2: Avoid Excessive Group convolutions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97482158-6972-4CDD-9DC1-E10B479C6340}"/>
              </a:ext>
            </a:extLst>
          </p:cNvPr>
          <p:cNvSpPr txBox="1">
            <a:spLocks/>
          </p:cNvSpPr>
          <p:nvPr/>
        </p:nvSpPr>
        <p:spPr>
          <a:xfrm>
            <a:off x="251188" y="1138242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1800" dirty="0"/>
              <a:t>Group convolutions reduce FLOPs/channel,</a:t>
            </a:r>
            <a:br>
              <a:rPr lang="en-US" sz="1800" dirty="0"/>
            </a:br>
            <a:r>
              <a:rPr lang="en-US" sz="1800" dirty="0"/>
              <a:t>but increase MACs/FLOP</a:t>
            </a:r>
          </a:p>
          <a:p>
            <a:pPr marL="114300" indent="0">
              <a:buFont typeface="Montserrat"/>
              <a:buNone/>
            </a:pP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	</a:t>
            </a:r>
            <a:r>
              <a:rPr lang="en-US" sz="1600" b="1" dirty="0"/>
              <a:t>Group size = 1	</a:t>
            </a:r>
          </a:p>
          <a:p>
            <a:pPr marL="114300" indent="0">
              <a:buFont typeface="Montserrat"/>
              <a:buNone/>
            </a:pP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	LDs   FLOPs   STs				</a:t>
            </a:r>
          </a:p>
          <a:p>
            <a:endParaRPr lang="en-US" sz="1600" dirty="0"/>
          </a:p>
          <a:p>
            <a:r>
              <a:rPr lang="en-US" sz="1800" dirty="0"/>
              <a:t>Caveats:</a:t>
            </a:r>
          </a:p>
          <a:p>
            <a:pPr lvl="1"/>
            <a:r>
              <a:rPr lang="en-US" sz="1600" dirty="0"/>
              <a:t>Group convolutions may allow the active layers to fit into the cache</a:t>
            </a:r>
          </a:p>
        </p:txBody>
      </p:sp>
      <p:sp>
        <p:nvSpPr>
          <p:cNvPr id="6" name="Parallelogram 3">
            <a:extLst>
              <a:ext uri="{FF2B5EF4-FFF2-40B4-BE49-F238E27FC236}">
                <a16:creationId xmlns:a16="http://schemas.microsoft.com/office/drawing/2014/main" xmlns="" id="{3612B8E9-2EE9-4010-B462-5AFCB94B4AA3}"/>
              </a:ext>
            </a:extLst>
          </p:cNvPr>
          <p:cNvSpPr/>
          <p:nvPr/>
        </p:nvSpPr>
        <p:spPr>
          <a:xfrm>
            <a:off x="1122659" y="2410097"/>
            <a:ext cx="162018" cy="160482"/>
          </a:xfrm>
          <a:prstGeom prst="parallelogram">
            <a:avLst/>
          </a:prstGeom>
          <a:solidFill>
            <a:srgbClr val="1DD92F"/>
          </a:solidFill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baseline="-25000" dirty="0">
              <a:solidFill>
                <a:prstClr val="white"/>
              </a:solidFill>
            </a:endParaRPr>
          </a:p>
        </p:txBody>
      </p:sp>
      <p:sp>
        <p:nvSpPr>
          <p:cNvPr id="7" name="Parallelogram 4">
            <a:extLst>
              <a:ext uri="{FF2B5EF4-FFF2-40B4-BE49-F238E27FC236}">
                <a16:creationId xmlns:a16="http://schemas.microsoft.com/office/drawing/2014/main" xmlns="" id="{17C89972-4F71-47EE-BE40-D3F541D89984}"/>
              </a:ext>
            </a:extLst>
          </p:cNvPr>
          <p:cNvSpPr/>
          <p:nvPr/>
        </p:nvSpPr>
        <p:spPr>
          <a:xfrm>
            <a:off x="1824737" y="2410097"/>
            <a:ext cx="162018" cy="160482"/>
          </a:xfrm>
          <a:prstGeom prst="parallelogram">
            <a:avLst/>
          </a:prstGeom>
          <a:solidFill>
            <a:srgbClr val="FCA90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baseline="-25000" dirty="0">
              <a:solidFill>
                <a:prstClr val="white"/>
              </a:solidFill>
            </a:endParaRPr>
          </a:p>
        </p:txBody>
      </p:sp>
      <p:sp>
        <p:nvSpPr>
          <p:cNvPr id="8" name="Parallelogram 5">
            <a:extLst>
              <a:ext uri="{FF2B5EF4-FFF2-40B4-BE49-F238E27FC236}">
                <a16:creationId xmlns:a16="http://schemas.microsoft.com/office/drawing/2014/main" xmlns="" id="{52C7EFE6-1688-44A1-B8C9-542946C4542B}"/>
              </a:ext>
            </a:extLst>
          </p:cNvPr>
          <p:cNvSpPr/>
          <p:nvPr/>
        </p:nvSpPr>
        <p:spPr>
          <a:xfrm>
            <a:off x="2472809" y="2410097"/>
            <a:ext cx="162018" cy="160482"/>
          </a:xfrm>
          <a:prstGeom prst="parallelogram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baseline="-25000" dirty="0">
              <a:solidFill>
                <a:prstClr val="white"/>
              </a:solidFill>
            </a:endParaRPr>
          </a:p>
        </p:txBody>
      </p:sp>
      <p:sp>
        <p:nvSpPr>
          <p:cNvPr id="9" name="Parallelogram 6">
            <a:extLst>
              <a:ext uri="{FF2B5EF4-FFF2-40B4-BE49-F238E27FC236}">
                <a16:creationId xmlns:a16="http://schemas.microsoft.com/office/drawing/2014/main" xmlns="" id="{79BD02FB-3546-4345-B96F-FAFD26DBAF09}"/>
              </a:ext>
            </a:extLst>
          </p:cNvPr>
          <p:cNvSpPr/>
          <p:nvPr/>
        </p:nvSpPr>
        <p:spPr>
          <a:xfrm>
            <a:off x="1230671" y="2572115"/>
            <a:ext cx="162018" cy="160482"/>
          </a:xfrm>
          <a:prstGeom prst="parallelogram">
            <a:avLst/>
          </a:prstGeom>
          <a:solidFill>
            <a:srgbClr val="1DD92F"/>
          </a:solidFill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baseline="-25000" dirty="0">
              <a:solidFill>
                <a:prstClr val="white"/>
              </a:solidFill>
            </a:endParaRPr>
          </a:p>
        </p:txBody>
      </p:sp>
      <p:sp>
        <p:nvSpPr>
          <p:cNvPr id="10" name="Parallelogram 7">
            <a:extLst>
              <a:ext uri="{FF2B5EF4-FFF2-40B4-BE49-F238E27FC236}">
                <a16:creationId xmlns:a16="http://schemas.microsoft.com/office/drawing/2014/main" xmlns="" id="{78A86C8A-CDAA-4CE8-BCE9-CD4F08B1F44C}"/>
              </a:ext>
            </a:extLst>
          </p:cNvPr>
          <p:cNvSpPr/>
          <p:nvPr/>
        </p:nvSpPr>
        <p:spPr>
          <a:xfrm>
            <a:off x="1932749" y="2572115"/>
            <a:ext cx="162018" cy="160482"/>
          </a:xfrm>
          <a:prstGeom prst="parallelogram">
            <a:avLst/>
          </a:prstGeom>
          <a:solidFill>
            <a:srgbClr val="FCA90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baseline="-25000" dirty="0">
              <a:solidFill>
                <a:prstClr val="white"/>
              </a:solidFill>
            </a:endParaRPr>
          </a:p>
        </p:txBody>
      </p:sp>
      <p:sp>
        <p:nvSpPr>
          <p:cNvPr id="11" name="Parallelogram 8">
            <a:extLst>
              <a:ext uri="{FF2B5EF4-FFF2-40B4-BE49-F238E27FC236}">
                <a16:creationId xmlns:a16="http://schemas.microsoft.com/office/drawing/2014/main" xmlns="" id="{3331BBC6-31D7-4CF3-A1AD-0E971B468525}"/>
              </a:ext>
            </a:extLst>
          </p:cNvPr>
          <p:cNvSpPr/>
          <p:nvPr/>
        </p:nvSpPr>
        <p:spPr>
          <a:xfrm>
            <a:off x="2580821" y="2572115"/>
            <a:ext cx="162018" cy="160482"/>
          </a:xfrm>
          <a:prstGeom prst="parallelogram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baseline="-25000" dirty="0">
              <a:solidFill>
                <a:prstClr val="white"/>
              </a:solidFill>
            </a:endParaRPr>
          </a:p>
        </p:txBody>
      </p:sp>
      <p:sp>
        <p:nvSpPr>
          <p:cNvPr id="12" name="Parallelogram 9">
            <a:extLst>
              <a:ext uri="{FF2B5EF4-FFF2-40B4-BE49-F238E27FC236}">
                <a16:creationId xmlns:a16="http://schemas.microsoft.com/office/drawing/2014/main" xmlns="" id="{8AF53B5A-39A5-4566-9AB8-212BFBDFC515}"/>
              </a:ext>
            </a:extLst>
          </p:cNvPr>
          <p:cNvSpPr/>
          <p:nvPr/>
        </p:nvSpPr>
        <p:spPr>
          <a:xfrm>
            <a:off x="1338683" y="2734133"/>
            <a:ext cx="162018" cy="160482"/>
          </a:xfrm>
          <a:prstGeom prst="parallelogram">
            <a:avLst/>
          </a:prstGeom>
          <a:solidFill>
            <a:srgbClr val="1DD92F"/>
          </a:solidFill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baseline="-25000" dirty="0">
              <a:solidFill>
                <a:prstClr val="white"/>
              </a:solidFill>
            </a:endParaRPr>
          </a:p>
        </p:txBody>
      </p:sp>
      <p:sp>
        <p:nvSpPr>
          <p:cNvPr id="13" name="Parallelogram 10">
            <a:extLst>
              <a:ext uri="{FF2B5EF4-FFF2-40B4-BE49-F238E27FC236}">
                <a16:creationId xmlns:a16="http://schemas.microsoft.com/office/drawing/2014/main" xmlns="" id="{FB12338A-97DD-4E73-BCF3-A74194999A42}"/>
              </a:ext>
            </a:extLst>
          </p:cNvPr>
          <p:cNvSpPr/>
          <p:nvPr/>
        </p:nvSpPr>
        <p:spPr>
          <a:xfrm>
            <a:off x="2040761" y="2734133"/>
            <a:ext cx="162018" cy="160482"/>
          </a:xfrm>
          <a:prstGeom prst="parallelogram">
            <a:avLst/>
          </a:prstGeom>
          <a:solidFill>
            <a:srgbClr val="FCA90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baseline="-25000" dirty="0">
              <a:solidFill>
                <a:prstClr val="white"/>
              </a:solidFill>
            </a:endParaRPr>
          </a:p>
        </p:txBody>
      </p:sp>
      <p:sp>
        <p:nvSpPr>
          <p:cNvPr id="14" name="Parallelogram 11">
            <a:extLst>
              <a:ext uri="{FF2B5EF4-FFF2-40B4-BE49-F238E27FC236}">
                <a16:creationId xmlns:a16="http://schemas.microsoft.com/office/drawing/2014/main" xmlns="" id="{1EB41EFA-74D4-4DA5-BC29-9387D76E42DF}"/>
              </a:ext>
            </a:extLst>
          </p:cNvPr>
          <p:cNvSpPr/>
          <p:nvPr/>
        </p:nvSpPr>
        <p:spPr>
          <a:xfrm>
            <a:off x="2688833" y="2734133"/>
            <a:ext cx="162018" cy="160482"/>
          </a:xfrm>
          <a:prstGeom prst="parallelogram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baseline="-25000" dirty="0">
              <a:solidFill>
                <a:prstClr val="white"/>
              </a:solidFill>
            </a:endParaRPr>
          </a:p>
        </p:txBody>
      </p:sp>
      <p:sp>
        <p:nvSpPr>
          <p:cNvPr id="15" name="Parallelogram 12">
            <a:extLst>
              <a:ext uri="{FF2B5EF4-FFF2-40B4-BE49-F238E27FC236}">
                <a16:creationId xmlns:a16="http://schemas.microsoft.com/office/drawing/2014/main" xmlns="" id="{71CFB961-3527-4B24-BAF0-EDDA80C13159}"/>
              </a:ext>
            </a:extLst>
          </p:cNvPr>
          <p:cNvSpPr/>
          <p:nvPr/>
        </p:nvSpPr>
        <p:spPr>
          <a:xfrm>
            <a:off x="5806851" y="2569700"/>
            <a:ext cx="162018" cy="162018"/>
          </a:xfrm>
          <a:prstGeom prst="parallelogram">
            <a:avLst/>
          </a:prstGeom>
          <a:solidFill>
            <a:srgbClr val="1DD92F"/>
          </a:solidFill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baseline="-25000" dirty="0">
              <a:solidFill>
                <a:prstClr val="white"/>
              </a:solidFill>
            </a:endParaRPr>
          </a:p>
        </p:txBody>
      </p:sp>
      <p:sp>
        <p:nvSpPr>
          <p:cNvPr id="16" name="Parallelogram 13">
            <a:extLst>
              <a:ext uri="{FF2B5EF4-FFF2-40B4-BE49-F238E27FC236}">
                <a16:creationId xmlns:a16="http://schemas.microsoft.com/office/drawing/2014/main" xmlns="" id="{8629284F-FDD8-4F90-A714-C501CDAF2AF3}"/>
              </a:ext>
            </a:extLst>
          </p:cNvPr>
          <p:cNvSpPr/>
          <p:nvPr/>
        </p:nvSpPr>
        <p:spPr>
          <a:xfrm>
            <a:off x="6502641" y="2461688"/>
            <a:ext cx="162018" cy="162018"/>
          </a:xfrm>
          <a:prstGeom prst="parallelogram">
            <a:avLst/>
          </a:prstGeom>
          <a:solidFill>
            <a:srgbClr val="FCA90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baseline="-25000" dirty="0">
              <a:solidFill>
                <a:prstClr val="white"/>
              </a:solidFill>
            </a:endParaRPr>
          </a:p>
        </p:txBody>
      </p:sp>
      <p:sp>
        <p:nvSpPr>
          <p:cNvPr id="17" name="Parallelogram 14">
            <a:extLst>
              <a:ext uri="{FF2B5EF4-FFF2-40B4-BE49-F238E27FC236}">
                <a16:creationId xmlns:a16="http://schemas.microsoft.com/office/drawing/2014/main" xmlns="" id="{EEE9E500-55A3-49B5-AAC5-EE44A39BCF4D}"/>
              </a:ext>
            </a:extLst>
          </p:cNvPr>
          <p:cNvSpPr/>
          <p:nvPr/>
        </p:nvSpPr>
        <p:spPr>
          <a:xfrm>
            <a:off x="6616941" y="2461688"/>
            <a:ext cx="162018" cy="162018"/>
          </a:xfrm>
          <a:prstGeom prst="parallelogram">
            <a:avLst/>
          </a:prstGeom>
          <a:solidFill>
            <a:srgbClr val="FCA90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baseline="-25000" dirty="0">
              <a:solidFill>
                <a:prstClr val="white"/>
              </a:solidFill>
            </a:endParaRPr>
          </a:p>
        </p:txBody>
      </p:sp>
      <p:sp>
        <p:nvSpPr>
          <p:cNvPr id="18" name="Parallelogram 15">
            <a:extLst>
              <a:ext uri="{FF2B5EF4-FFF2-40B4-BE49-F238E27FC236}">
                <a16:creationId xmlns:a16="http://schemas.microsoft.com/office/drawing/2014/main" xmlns="" id="{7702BDB0-AD71-4EAA-99FA-850B7AF572C1}"/>
              </a:ext>
            </a:extLst>
          </p:cNvPr>
          <p:cNvSpPr/>
          <p:nvPr/>
        </p:nvSpPr>
        <p:spPr>
          <a:xfrm>
            <a:off x="7265013" y="2461688"/>
            <a:ext cx="162018" cy="162018"/>
          </a:xfrm>
          <a:prstGeom prst="parallelogram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baseline="-25000" dirty="0">
              <a:solidFill>
                <a:prstClr val="white"/>
              </a:solidFill>
            </a:endParaRPr>
          </a:p>
        </p:txBody>
      </p:sp>
      <p:sp>
        <p:nvSpPr>
          <p:cNvPr id="19" name="Parallelogram 16">
            <a:extLst>
              <a:ext uri="{FF2B5EF4-FFF2-40B4-BE49-F238E27FC236}">
                <a16:creationId xmlns:a16="http://schemas.microsoft.com/office/drawing/2014/main" xmlns="" id="{2F01C7D5-F5B3-47BB-83B9-5C31B4F84D6E}"/>
              </a:ext>
            </a:extLst>
          </p:cNvPr>
          <p:cNvSpPr/>
          <p:nvPr/>
        </p:nvSpPr>
        <p:spPr>
          <a:xfrm>
            <a:off x="5914863" y="2569700"/>
            <a:ext cx="162018" cy="162018"/>
          </a:xfrm>
          <a:prstGeom prst="parallelogram">
            <a:avLst/>
          </a:prstGeom>
          <a:solidFill>
            <a:srgbClr val="1DD92F"/>
          </a:solidFill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baseline="-25000" dirty="0">
              <a:solidFill>
                <a:prstClr val="white"/>
              </a:solidFill>
            </a:endParaRPr>
          </a:p>
        </p:txBody>
      </p:sp>
      <p:sp>
        <p:nvSpPr>
          <p:cNvPr id="20" name="Parallelogram 17">
            <a:extLst>
              <a:ext uri="{FF2B5EF4-FFF2-40B4-BE49-F238E27FC236}">
                <a16:creationId xmlns:a16="http://schemas.microsoft.com/office/drawing/2014/main" xmlns="" id="{2F75A13A-C74B-4EC9-AF4C-643D425F648A}"/>
              </a:ext>
            </a:extLst>
          </p:cNvPr>
          <p:cNvSpPr/>
          <p:nvPr/>
        </p:nvSpPr>
        <p:spPr>
          <a:xfrm>
            <a:off x="6022875" y="2569700"/>
            <a:ext cx="162018" cy="162018"/>
          </a:xfrm>
          <a:prstGeom prst="parallelogram">
            <a:avLst/>
          </a:prstGeom>
          <a:solidFill>
            <a:srgbClr val="1DD92F"/>
          </a:solidFill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baseline="-25000" dirty="0">
              <a:solidFill>
                <a:prstClr val="white"/>
              </a:solidFill>
            </a:endParaRPr>
          </a:p>
        </p:txBody>
      </p:sp>
      <p:sp>
        <p:nvSpPr>
          <p:cNvPr id="21" name="Parallelogram 18">
            <a:extLst>
              <a:ext uri="{FF2B5EF4-FFF2-40B4-BE49-F238E27FC236}">
                <a16:creationId xmlns:a16="http://schemas.microsoft.com/office/drawing/2014/main" xmlns="" id="{F0304E34-76E9-4D6F-BBA0-1F867004580B}"/>
              </a:ext>
            </a:extLst>
          </p:cNvPr>
          <p:cNvSpPr/>
          <p:nvPr/>
        </p:nvSpPr>
        <p:spPr>
          <a:xfrm>
            <a:off x="6724953" y="2461688"/>
            <a:ext cx="162018" cy="162018"/>
          </a:xfrm>
          <a:prstGeom prst="parallelogram">
            <a:avLst/>
          </a:prstGeom>
          <a:solidFill>
            <a:srgbClr val="FCA90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baseline="-25000" dirty="0">
              <a:solidFill>
                <a:prstClr val="white"/>
              </a:solidFill>
            </a:endParaRPr>
          </a:p>
        </p:txBody>
      </p:sp>
      <p:sp>
        <p:nvSpPr>
          <p:cNvPr id="22" name="Parallelogram 19">
            <a:extLst>
              <a:ext uri="{FF2B5EF4-FFF2-40B4-BE49-F238E27FC236}">
                <a16:creationId xmlns:a16="http://schemas.microsoft.com/office/drawing/2014/main" xmlns="" id="{499C5DBA-41FF-4C95-A5B2-E98914438FD6}"/>
              </a:ext>
            </a:extLst>
          </p:cNvPr>
          <p:cNvSpPr/>
          <p:nvPr/>
        </p:nvSpPr>
        <p:spPr>
          <a:xfrm>
            <a:off x="6502641" y="2569700"/>
            <a:ext cx="162018" cy="162018"/>
          </a:xfrm>
          <a:prstGeom prst="parallelogram">
            <a:avLst/>
          </a:prstGeom>
          <a:solidFill>
            <a:srgbClr val="FCA90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baseline="-25000" dirty="0">
              <a:solidFill>
                <a:prstClr val="white"/>
              </a:solidFill>
            </a:endParaRPr>
          </a:p>
        </p:txBody>
      </p:sp>
      <p:sp>
        <p:nvSpPr>
          <p:cNvPr id="23" name="Parallelogram 20">
            <a:extLst>
              <a:ext uri="{FF2B5EF4-FFF2-40B4-BE49-F238E27FC236}">
                <a16:creationId xmlns:a16="http://schemas.microsoft.com/office/drawing/2014/main" xmlns="" id="{930BEC0C-C693-4A20-8E5D-3BBF55BE2670}"/>
              </a:ext>
            </a:extLst>
          </p:cNvPr>
          <p:cNvSpPr/>
          <p:nvPr/>
        </p:nvSpPr>
        <p:spPr>
          <a:xfrm>
            <a:off x="6610653" y="2569700"/>
            <a:ext cx="162018" cy="162018"/>
          </a:xfrm>
          <a:prstGeom prst="parallelogram">
            <a:avLst/>
          </a:prstGeom>
          <a:solidFill>
            <a:srgbClr val="FCA90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baseline="-25000" dirty="0">
              <a:solidFill>
                <a:prstClr val="white"/>
              </a:solidFill>
            </a:endParaRPr>
          </a:p>
        </p:txBody>
      </p:sp>
      <p:sp>
        <p:nvSpPr>
          <p:cNvPr id="24" name="Parallelogram 21">
            <a:extLst>
              <a:ext uri="{FF2B5EF4-FFF2-40B4-BE49-F238E27FC236}">
                <a16:creationId xmlns:a16="http://schemas.microsoft.com/office/drawing/2014/main" xmlns="" id="{0865FE34-3F67-4CB4-A986-772987A7D5A0}"/>
              </a:ext>
            </a:extLst>
          </p:cNvPr>
          <p:cNvSpPr/>
          <p:nvPr/>
        </p:nvSpPr>
        <p:spPr>
          <a:xfrm>
            <a:off x="7265013" y="2569700"/>
            <a:ext cx="162018" cy="162018"/>
          </a:xfrm>
          <a:prstGeom prst="parallelogram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baseline="-25000" dirty="0">
              <a:solidFill>
                <a:prstClr val="white"/>
              </a:solidFill>
            </a:endParaRPr>
          </a:p>
        </p:txBody>
      </p:sp>
      <p:sp>
        <p:nvSpPr>
          <p:cNvPr id="25" name="Parallelogram 22">
            <a:extLst>
              <a:ext uri="{FF2B5EF4-FFF2-40B4-BE49-F238E27FC236}">
                <a16:creationId xmlns:a16="http://schemas.microsoft.com/office/drawing/2014/main" xmlns="" id="{4DF12AAB-5686-4992-975B-6983BD7BBE45}"/>
              </a:ext>
            </a:extLst>
          </p:cNvPr>
          <p:cNvSpPr/>
          <p:nvPr/>
        </p:nvSpPr>
        <p:spPr>
          <a:xfrm>
            <a:off x="6724953" y="2569700"/>
            <a:ext cx="162018" cy="162018"/>
          </a:xfrm>
          <a:prstGeom prst="parallelogram">
            <a:avLst/>
          </a:prstGeom>
          <a:solidFill>
            <a:srgbClr val="FCA90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baseline="-25000" dirty="0">
              <a:solidFill>
                <a:prstClr val="white"/>
              </a:solidFill>
            </a:endParaRPr>
          </a:p>
        </p:txBody>
      </p:sp>
      <p:sp>
        <p:nvSpPr>
          <p:cNvPr id="26" name="Parallelogram 23">
            <a:extLst>
              <a:ext uri="{FF2B5EF4-FFF2-40B4-BE49-F238E27FC236}">
                <a16:creationId xmlns:a16="http://schemas.microsoft.com/office/drawing/2014/main" xmlns="" id="{A13F3A2A-4FDF-4B3E-A5B3-0E49FAD43C2B}"/>
              </a:ext>
            </a:extLst>
          </p:cNvPr>
          <p:cNvSpPr/>
          <p:nvPr/>
        </p:nvSpPr>
        <p:spPr>
          <a:xfrm>
            <a:off x="6508929" y="2677712"/>
            <a:ext cx="162018" cy="162018"/>
          </a:xfrm>
          <a:prstGeom prst="parallelogram">
            <a:avLst/>
          </a:prstGeom>
          <a:solidFill>
            <a:srgbClr val="FCA90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baseline="-25000" dirty="0">
              <a:solidFill>
                <a:prstClr val="white"/>
              </a:solidFill>
            </a:endParaRPr>
          </a:p>
        </p:txBody>
      </p:sp>
      <p:sp>
        <p:nvSpPr>
          <p:cNvPr id="27" name="Parallelogram 24">
            <a:extLst>
              <a:ext uri="{FF2B5EF4-FFF2-40B4-BE49-F238E27FC236}">
                <a16:creationId xmlns:a16="http://schemas.microsoft.com/office/drawing/2014/main" xmlns="" id="{A9C6C106-08B0-4B15-8132-0A1A7CCBFC75}"/>
              </a:ext>
            </a:extLst>
          </p:cNvPr>
          <p:cNvSpPr/>
          <p:nvPr/>
        </p:nvSpPr>
        <p:spPr>
          <a:xfrm>
            <a:off x="6610653" y="2677712"/>
            <a:ext cx="162018" cy="162018"/>
          </a:xfrm>
          <a:prstGeom prst="parallelogram">
            <a:avLst/>
          </a:prstGeom>
          <a:solidFill>
            <a:srgbClr val="FCA90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baseline="-25000" dirty="0">
              <a:solidFill>
                <a:prstClr val="white"/>
              </a:solidFill>
            </a:endParaRPr>
          </a:p>
        </p:txBody>
      </p:sp>
      <p:sp>
        <p:nvSpPr>
          <p:cNvPr id="28" name="Parallelogram 25">
            <a:extLst>
              <a:ext uri="{FF2B5EF4-FFF2-40B4-BE49-F238E27FC236}">
                <a16:creationId xmlns:a16="http://schemas.microsoft.com/office/drawing/2014/main" xmlns="" id="{311D185F-E8B8-4EAD-B1D2-DC2532541A83}"/>
              </a:ext>
            </a:extLst>
          </p:cNvPr>
          <p:cNvSpPr/>
          <p:nvPr/>
        </p:nvSpPr>
        <p:spPr>
          <a:xfrm>
            <a:off x="7265013" y="2677712"/>
            <a:ext cx="162018" cy="162018"/>
          </a:xfrm>
          <a:prstGeom prst="parallelogram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baseline="-25000" dirty="0">
              <a:solidFill>
                <a:prstClr val="white"/>
              </a:solidFill>
            </a:endParaRPr>
          </a:p>
        </p:txBody>
      </p:sp>
      <p:sp>
        <p:nvSpPr>
          <p:cNvPr id="29" name="Parallelogram 26">
            <a:extLst>
              <a:ext uri="{FF2B5EF4-FFF2-40B4-BE49-F238E27FC236}">
                <a16:creationId xmlns:a16="http://schemas.microsoft.com/office/drawing/2014/main" xmlns="" id="{2189B17F-F3BE-40AF-9FD4-E13CD46D9DBB}"/>
              </a:ext>
            </a:extLst>
          </p:cNvPr>
          <p:cNvSpPr/>
          <p:nvPr/>
        </p:nvSpPr>
        <p:spPr>
          <a:xfrm>
            <a:off x="6724953" y="2677712"/>
            <a:ext cx="162018" cy="162018"/>
          </a:xfrm>
          <a:prstGeom prst="parallelogram">
            <a:avLst/>
          </a:prstGeom>
          <a:solidFill>
            <a:srgbClr val="FCA90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baseline="-25000" dirty="0">
              <a:solidFill>
                <a:prstClr val="white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2FF390B-6D0B-4092-A945-6B640DC52E2E}"/>
              </a:ext>
            </a:extLst>
          </p:cNvPr>
          <p:cNvSpPr txBox="1"/>
          <p:nvPr/>
        </p:nvSpPr>
        <p:spPr>
          <a:xfrm>
            <a:off x="5515814" y="1965833"/>
            <a:ext cx="2704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Montserrat" panose="020B0604020202020204" charset="0"/>
              </a:rPr>
              <a:t>      Group size &gt; 1</a:t>
            </a:r>
          </a:p>
          <a:p>
            <a:endParaRPr lang="en-US" sz="1600" b="1" dirty="0">
              <a:latin typeface="Montserrat" panose="020B0604020202020204" charset="0"/>
            </a:endParaRPr>
          </a:p>
          <a:p>
            <a:endParaRPr lang="en-US" sz="1600" b="1" dirty="0">
              <a:latin typeface="Montserrat" panose="020B0604020202020204" charset="0"/>
            </a:endParaRPr>
          </a:p>
          <a:p>
            <a:endParaRPr lang="en-US" sz="1600" b="1" dirty="0">
              <a:latin typeface="Montserrat" panose="020B0604020202020204" charset="0"/>
            </a:endParaRPr>
          </a:p>
          <a:p>
            <a:r>
              <a:rPr lang="en-US" sz="1600" dirty="0">
                <a:latin typeface="Montserrat" panose="020B0604020202020204" charset="0"/>
              </a:rPr>
              <a:t>LDs   FLOPs   STs</a:t>
            </a:r>
          </a:p>
        </p:txBody>
      </p:sp>
    </p:spTree>
    <p:extLst>
      <p:ext uri="{BB962C8B-B14F-4D97-AF65-F5344CB8AC3E}">
        <p14:creationId xmlns:p14="http://schemas.microsoft.com/office/powerpoint/2010/main" val="142846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מלבן 42"/>
          <p:cNvSpPr/>
          <p:nvPr/>
        </p:nvSpPr>
        <p:spPr>
          <a:xfrm>
            <a:off x="7993294" y="4654193"/>
            <a:ext cx="616450" cy="236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TextBox 41"/>
          <p:cNvSpPr txBox="1"/>
          <p:nvPr/>
        </p:nvSpPr>
        <p:spPr>
          <a:xfrm>
            <a:off x="8159493" y="4618457"/>
            <a:ext cx="383438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D4F88677-943A-4BA0-A9FC-6830B74370B3}" type="slidenum">
              <a:rPr lang="he-IL" smtClean="0">
                <a:solidFill>
                  <a:schemeClr val="accent6"/>
                </a:solidFill>
              </a:rPr>
              <a:t>22</a:t>
            </a:fld>
            <a:endParaRPr lang="he-IL" dirty="0">
              <a:solidFill>
                <a:schemeClr val="accent6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39FFA9A8-0D81-432D-94E3-ED8577D77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44" y="272353"/>
            <a:ext cx="8520600" cy="572700"/>
          </a:xfrm>
        </p:spPr>
        <p:txBody>
          <a:bodyPr/>
          <a:lstStyle/>
          <a:p>
            <a:r>
              <a:rPr lang="en-US" sz="2800" dirty="0"/>
              <a:t>G3: Avoid Excessive Fragmentation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164E7C71-7252-43ED-9EC6-D522114DFAFF}"/>
              </a:ext>
            </a:extLst>
          </p:cNvPr>
          <p:cNvSpPr txBox="1">
            <a:spLocks/>
          </p:cNvSpPr>
          <p:nvPr/>
        </p:nvSpPr>
        <p:spPr>
          <a:xfrm>
            <a:off x="103954" y="1017725"/>
            <a:ext cx="8155818" cy="3774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1600" dirty="0"/>
              <a:t>A series of small convolutions increases accuracy,</a:t>
            </a:r>
            <a:br>
              <a:rPr lang="en-US" sz="1600" dirty="0"/>
            </a:br>
            <a:r>
              <a:rPr lang="en-US" sz="1600" dirty="0"/>
              <a:t>but reduces parallelism (also increases MACs/FLOPs)</a:t>
            </a:r>
          </a:p>
          <a:p>
            <a:pPr marL="139700" indent="0">
              <a:spcAft>
                <a:spcPts val="600"/>
              </a:spcAft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		</a:t>
            </a:r>
            <a:r>
              <a:rPr lang="en-US" b="1" dirty="0"/>
              <a:t>Fragmented	</a:t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dirty="0"/>
              <a:t>	</a:t>
            </a:r>
          </a:p>
          <a:p>
            <a:pPr marL="139700" indent="0">
              <a:buNone/>
            </a:pPr>
            <a:r>
              <a:rPr lang="en-US" dirty="0"/>
              <a:t>	Input    3x3     Temp.    3x3     Out</a:t>
            </a:r>
          </a:p>
          <a:p>
            <a:pPr marL="139700" indent="0">
              <a:buNone/>
            </a:pPr>
            <a:endParaRPr lang="en-US" dirty="0"/>
          </a:p>
          <a:p>
            <a:r>
              <a:rPr lang="en-US" dirty="0"/>
              <a:t>Caveats:</a:t>
            </a:r>
          </a:p>
          <a:p>
            <a:pPr lvl="1"/>
            <a:r>
              <a:rPr lang="en-US" dirty="0"/>
              <a:t>Parallelism applies more to GPU hardware than to CPU hardware</a:t>
            </a:r>
          </a:p>
          <a:p>
            <a:pPr lvl="1"/>
            <a:r>
              <a:rPr lang="en-US" dirty="0"/>
              <a:t>Parallelism applies more to inference than to training,</a:t>
            </a:r>
            <a:br>
              <a:rPr lang="en-US" dirty="0"/>
            </a:br>
            <a:r>
              <a:rPr lang="en-US" dirty="0"/>
              <a:t>if multiple images fit into the GPU memory</a:t>
            </a:r>
          </a:p>
        </p:txBody>
      </p:sp>
      <p:sp>
        <p:nvSpPr>
          <p:cNvPr id="6" name="Parallelogram 3">
            <a:extLst>
              <a:ext uri="{FF2B5EF4-FFF2-40B4-BE49-F238E27FC236}">
                <a16:creationId xmlns:a16="http://schemas.microsoft.com/office/drawing/2014/main" xmlns="" id="{084A70DF-D62C-409D-8B0F-0F730638E96F}"/>
              </a:ext>
            </a:extLst>
          </p:cNvPr>
          <p:cNvSpPr/>
          <p:nvPr/>
        </p:nvSpPr>
        <p:spPr>
          <a:xfrm>
            <a:off x="1008359" y="2169568"/>
            <a:ext cx="540060" cy="540060"/>
          </a:xfrm>
          <a:prstGeom prst="parallelogram">
            <a:avLst/>
          </a:prstGeom>
          <a:solidFill>
            <a:srgbClr val="1DD92F"/>
          </a:solidFill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baseline="-25000" dirty="0">
              <a:solidFill>
                <a:prstClr val="white"/>
              </a:solidFill>
            </a:endParaRPr>
          </a:p>
        </p:txBody>
      </p:sp>
      <p:sp>
        <p:nvSpPr>
          <p:cNvPr id="7" name="Parallelogram 4">
            <a:extLst>
              <a:ext uri="{FF2B5EF4-FFF2-40B4-BE49-F238E27FC236}">
                <a16:creationId xmlns:a16="http://schemas.microsoft.com/office/drawing/2014/main" xmlns="" id="{896DD967-4BE7-43DC-8C9D-528F464575FD}"/>
              </a:ext>
            </a:extLst>
          </p:cNvPr>
          <p:cNvSpPr/>
          <p:nvPr/>
        </p:nvSpPr>
        <p:spPr>
          <a:xfrm>
            <a:off x="1062365" y="2223574"/>
            <a:ext cx="540060" cy="540060"/>
          </a:xfrm>
          <a:prstGeom prst="parallelogram">
            <a:avLst/>
          </a:prstGeom>
          <a:solidFill>
            <a:srgbClr val="1DD92F"/>
          </a:solidFill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baseline="-25000" dirty="0">
              <a:solidFill>
                <a:prstClr val="white"/>
              </a:solidFill>
            </a:endParaRPr>
          </a:p>
        </p:txBody>
      </p:sp>
      <p:sp>
        <p:nvSpPr>
          <p:cNvPr id="8" name="Parallelogram 5">
            <a:extLst>
              <a:ext uri="{FF2B5EF4-FFF2-40B4-BE49-F238E27FC236}">
                <a16:creationId xmlns:a16="http://schemas.microsoft.com/office/drawing/2014/main" xmlns="" id="{1C500DFF-D136-4444-88CA-9F605794977E}"/>
              </a:ext>
            </a:extLst>
          </p:cNvPr>
          <p:cNvSpPr/>
          <p:nvPr/>
        </p:nvSpPr>
        <p:spPr>
          <a:xfrm>
            <a:off x="1122659" y="2277580"/>
            <a:ext cx="540060" cy="540060"/>
          </a:xfrm>
          <a:prstGeom prst="parallelogram">
            <a:avLst/>
          </a:prstGeom>
          <a:solidFill>
            <a:srgbClr val="1DD92F"/>
          </a:solidFill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baseline="-25000" dirty="0">
              <a:solidFill>
                <a:prstClr val="white"/>
              </a:solidFill>
            </a:endParaRPr>
          </a:p>
        </p:txBody>
      </p:sp>
      <p:sp>
        <p:nvSpPr>
          <p:cNvPr id="9" name="Parallelogram 7">
            <a:extLst>
              <a:ext uri="{FF2B5EF4-FFF2-40B4-BE49-F238E27FC236}">
                <a16:creationId xmlns:a16="http://schemas.microsoft.com/office/drawing/2014/main" xmlns="" id="{139A27DB-2170-48C0-964A-180F88096699}"/>
              </a:ext>
            </a:extLst>
          </p:cNvPr>
          <p:cNvSpPr/>
          <p:nvPr/>
        </p:nvSpPr>
        <p:spPr>
          <a:xfrm>
            <a:off x="1812161" y="2439598"/>
            <a:ext cx="162018" cy="162018"/>
          </a:xfrm>
          <a:prstGeom prst="parallelogram">
            <a:avLst/>
          </a:prstGeom>
          <a:solidFill>
            <a:srgbClr val="FCA90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baseline="-25000" dirty="0">
              <a:solidFill>
                <a:prstClr val="white"/>
              </a:solidFill>
            </a:endParaRPr>
          </a:p>
        </p:txBody>
      </p:sp>
      <p:sp>
        <p:nvSpPr>
          <p:cNvPr id="10" name="Parallelogram 8">
            <a:extLst>
              <a:ext uri="{FF2B5EF4-FFF2-40B4-BE49-F238E27FC236}">
                <a16:creationId xmlns:a16="http://schemas.microsoft.com/office/drawing/2014/main" xmlns="" id="{2EB05C04-8A9F-48E8-8FDB-C975D8CCDE11}"/>
              </a:ext>
            </a:extLst>
          </p:cNvPr>
          <p:cNvSpPr/>
          <p:nvPr/>
        </p:nvSpPr>
        <p:spPr>
          <a:xfrm>
            <a:off x="2190203" y="2169568"/>
            <a:ext cx="540060" cy="540060"/>
          </a:xfrm>
          <a:prstGeom prst="parallelogram">
            <a:avLst/>
          </a:prstGeom>
          <a:solidFill>
            <a:srgbClr val="3BE4FB"/>
          </a:solidFill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baseline="-25000" dirty="0">
              <a:solidFill>
                <a:prstClr val="white"/>
              </a:solidFill>
            </a:endParaRPr>
          </a:p>
        </p:txBody>
      </p:sp>
      <p:sp>
        <p:nvSpPr>
          <p:cNvPr id="11" name="Parallelogram 9">
            <a:extLst>
              <a:ext uri="{FF2B5EF4-FFF2-40B4-BE49-F238E27FC236}">
                <a16:creationId xmlns:a16="http://schemas.microsoft.com/office/drawing/2014/main" xmlns="" id="{615BB92D-BDF9-44FA-8D87-D02023B5092A}"/>
              </a:ext>
            </a:extLst>
          </p:cNvPr>
          <p:cNvSpPr/>
          <p:nvPr/>
        </p:nvSpPr>
        <p:spPr>
          <a:xfrm>
            <a:off x="2244209" y="2223574"/>
            <a:ext cx="540060" cy="540060"/>
          </a:xfrm>
          <a:prstGeom prst="parallelogram">
            <a:avLst/>
          </a:prstGeom>
          <a:solidFill>
            <a:srgbClr val="3BE4FB"/>
          </a:solidFill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baseline="-25000" dirty="0">
              <a:solidFill>
                <a:prstClr val="white"/>
              </a:solidFill>
            </a:endParaRPr>
          </a:p>
        </p:txBody>
      </p:sp>
      <p:sp>
        <p:nvSpPr>
          <p:cNvPr id="12" name="Parallelogram 10">
            <a:extLst>
              <a:ext uri="{FF2B5EF4-FFF2-40B4-BE49-F238E27FC236}">
                <a16:creationId xmlns:a16="http://schemas.microsoft.com/office/drawing/2014/main" xmlns="" id="{4470224D-D6B7-46EB-8A0B-EA29E3584721}"/>
              </a:ext>
            </a:extLst>
          </p:cNvPr>
          <p:cNvSpPr/>
          <p:nvPr/>
        </p:nvSpPr>
        <p:spPr>
          <a:xfrm>
            <a:off x="2304503" y="2277580"/>
            <a:ext cx="540060" cy="540060"/>
          </a:xfrm>
          <a:prstGeom prst="parallelogram">
            <a:avLst/>
          </a:prstGeom>
          <a:solidFill>
            <a:srgbClr val="3BE4FB"/>
          </a:solidFill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baseline="-25000" dirty="0">
              <a:solidFill>
                <a:prstClr val="white"/>
              </a:solidFill>
            </a:endParaRPr>
          </a:p>
        </p:txBody>
      </p:sp>
      <p:sp>
        <p:nvSpPr>
          <p:cNvPr id="13" name="Parallelogram 11">
            <a:extLst>
              <a:ext uri="{FF2B5EF4-FFF2-40B4-BE49-F238E27FC236}">
                <a16:creationId xmlns:a16="http://schemas.microsoft.com/office/drawing/2014/main" xmlns="" id="{D75F45DC-C88A-41E7-B81B-074AF5D9AA9E}"/>
              </a:ext>
            </a:extLst>
          </p:cNvPr>
          <p:cNvSpPr/>
          <p:nvPr/>
        </p:nvSpPr>
        <p:spPr>
          <a:xfrm>
            <a:off x="3055884" y="2439598"/>
            <a:ext cx="162018" cy="162018"/>
          </a:xfrm>
          <a:prstGeom prst="parallelogram">
            <a:avLst/>
          </a:prstGeom>
          <a:solidFill>
            <a:srgbClr val="FCA90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baseline="-25000" dirty="0">
              <a:solidFill>
                <a:prstClr val="white"/>
              </a:solidFill>
            </a:endParaRPr>
          </a:p>
        </p:txBody>
      </p:sp>
      <p:sp>
        <p:nvSpPr>
          <p:cNvPr id="14" name="Parallelogram 12">
            <a:extLst>
              <a:ext uri="{FF2B5EF4-FFF2-40B4-BE49-F238E27FC236}">
                <a16:creationId xmlns:a16="http://schemas.microsoft.com/office/drawing/2014/main" xmlns="" id="{52772361-D0C4-42BC-8814-1DC8FEA618AC}"/>
              </a:ext>
            </a:extLst>
          </p:cNvPr>
          <p:cNvSpPr/>
          <p:nvPr/>
        </p:nvSpPr>
        <p:spPr>
          <a:xfrm>
            <a:off x="3427638" y="2169568"/>
            <a:ext cx="540060" cy="540060"/>
          </a:xfrm>
          <a:prstGeom prst="parallelogram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baseline="-25000" dirty="0">
              <a:solidFill>
                <a:prstClr val="white"/>
              </a:solidFill>
            </a:endParaRPr>
          </a:p>
        </p:txBody>
      </p:sp>
      <p:sp>
        <p:nvSpPr>
          <p:cNvPr id="15" name="Parallelogram 13">
            <a:extLst>
              <a:ext uri="{FF2B5EF4-FFF2-40B4-BE49-F238E27FC236}">
                <a16:creationId xmlns:a16="http://schemas.microsoft.com/office/drawing/2014/main" xmlns="" id="{834F5044-E801-400D-B0A2-4C8F157AE1F1}"/>
              </a:ext>
            </a:extLst>
          </p:cNvPr>
          <p:cNvSpPr/>
          <p:nvPr/>
        </p:nvSpPr>
        <p:spPr>
          <a:xfrm>
            <a:off x="3481644" y="2223574"/>
            <a:ext cx="540060" cy="540060"/>
          </a:xfrm>
          <a:prstGeom prst="parallelogram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baseline="-25000" dirty="0">
              <a:solidFill>
                <a:prstClr val="white"/>
              </a:solidFill>
            </a:endParaRPr>
          </a:p>
        </p:txBody>
      </p:sp>
      <p:sp>
        <p:nvSpPr>
          <p:cNvPr id="16" name="Parallelogram 14">
            <a:extLst>
              <a:ext uri="{FF2B5EF4-FFF2-40B4-BE49-F238E27FC236}">
                <a16:creationId xmlns:a16="http://schemas.microsoft.com/office/drawing/2014/main" xmlns="" id="{836F2A7C-E61F-47D0-81C4-F664D7C8C20D}"/>
              </a:ext>
            </a:extLst>
          </p:cNvPr>
          <p:cNvSpPr/>
          <p:nvPr/>
        </p:nvSpPr>
        <p:spPr>
          <a:xfrm>
            <a:off x="3541938" y="2277580"/>
            <a:ext cx="540060" cy="540060"/>
          </a:xfrm>
          <a:prstGeom prst="parallelogram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baseline="-25000" dirty="0">
              <a:solidFill>
                <a:prstClr val="white"/>
              </a:solidFill>
            </a:endParaRPr>
          </a:p>
        </p:txBody>
      </p:sp>
      <p:sp>
        <p:nvSpPr>
          <p:cNvPr id="17" name="Parallelogram 15">
            <a:extLst>
              <a:ext uri="{FF2B5EF4-FFF2-40B4-BE49-F238E27FC236}">
                <a16:creationId xmlns:a16="http://schemas.microsoft.com/office/drawing/2014/main" xmlns="" id="{95693EA0-68E7-4951-8BC9-5877B1F0697C}"/>
              </a:ext>
            </a:extLst>
          </p:cNvPr>
          <p:cNvSpPr/>
          <p:nvPr/>
        </p:nvSpPr>
        <p:spPr>
          <a:xfrm>
            <a:off x="5575010" y="2088341"/>
            <a:ext cx="540060" cy="540060"/>
          </a:xfrm>
          <a:prstGeom prst="parallelogram">
            <a:avLst/>
          </a:prstGeom>
          <a:solidFill>
            <a:srgbClr val="1DD92F"/>
          </a:solidFill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baseline="-25000" dirty="0">
              <a:solidFill>
                <a:prstClr val="white"/>
              </a:solidFill>
            </a:endParaRPr>
          </a:p>
        </p:txBody>
      </p:sp>
      <p:sp>
        <p:nvSpPr>
          <p:cNvPr id="18" name="Parallelogram 16">
            <a:extLst>
              <a:ext uri="{FF2B5EF4-FFF2-40B4-BE49-F238E27FC236}">
                <a16:creationId xmlns:a16="http://schemas.microsoft.com/office/drawing/2014/main" xmlns="" id="{2E2CA575-4829-4E85-BF11-00EA39EDB605}"/>
              </a:ext>
            </a:extLst>
          </p:cNvPr>
          <p:cNvSpPr/>
          <p:nvPr/>
        </p:nvSpPr>
        <p:spPr>
          <a:xfrm>
            <a:off x="5635304" y="2142347"/>
            <a:ext cx="540060" cy="540060"/>
          </a:xfrm>
          <a:prstGeom prst="parallelogram">
            <a:avLst/>
          </a:prstGeom>
          <a:solidFill>
            <a:srgbClr val="1DD92F"/>
          </a:solidFill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baseline="-25000" dirty="0">
              <a:solidFill>
                <a:prstClr val="white"/>
              </a:solidFill>
            </a:endParaRPr>
          </a:p>
        </p:txBody>
      </p:sp>
      <p:sp>
        <p:nvSpPr>
          <p:cNvPr id="19" name="Parallelogram 17">
            <a:extLst>
              <a:ext uri="{FF2B5EF4-FFF2-40B4-BE49-F238E27FC236}">
                <a16:creationId xmlns:a16="http://schemas.microsoft.com/office/drawing/2014/main" xmlns="" id="{F396715C-EAA4-47C9-A010-F672F78C77A8}"/>
              </a:ext>
            </a:extLst>
          </p:cNvPr>
          <p:cNvSpPr/>
          <p:nvPr/>
        </p:nvSpPr>
        <p:spPr>
          <a:xfrm>
            <a:off x="5689310" y="2196353"/>
            <a:ext cx="540060" cy="540060"/>
          </a:xfrm>
          <a:prstGeom prst="parallelogram">
            <a:avLst/>
          </a:prstGeom>
          <a:solidFill>
            <a:srgbClr val="1DD92F"/>
          </a:solidFill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baseline="-25000" dirty="0">
              <a:solidFill>
                <a:prstClr val="white"/>
              </a:solidFill>
            </a:endParaRPr>
          </a:p>
        </p:txBody>
      </p:sp>
      <p:sp>
        <p:nvSpPr>
          <p:cNvPr id="20" name="Parallelogram 18">
            <a:extLst>
              <a:ext uri="{FF2B5EF4-FFF2-40B4-BE49-F238E27FC236}">
                <a16:creationId xmlns:a16="http://schemas.microsoft.com/office/drawing/2014/main" xmlns="" id="{77F7E4E2-A3DB-4009-B6D4-E020661F3C6F}"/>
              </a:ext>
            </a:extLst>
          </p:cNvPr>
          <p:cNvSpPr/>
          <p:nvPr/>
        </p:nvSpPr>
        <p:spPr>
          <a:xfrm>
            <a:off x="6323446" y="2277580"/>
            <a:ext cx="324036" cy="324036"/>
          </a:xfrm>
          <a:prstGeom prst="parallelogram">
            <a:avLst/>
          </a:prstGeom>
          <a:solidFill>
            <a:srgbClr val="FCA90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baseline="-25000" dirty="0">
              <a:solidFill>
                <a:prstClr val="white"/>
              </a:solidFill>
            </a:endParaRPr>
          </a:p>
        </p:txBody>
      </p:sp>
      <p:sp>
        <p:nvSpPr>
          <p:cNvPr id="21" name="Parallelogram 19">
            <a:extLst>
              <a:ext uri="{FF2B5EF4-FFF2-40B4-BE49-F238E27FC236}">
                <a16:creationId xmlns:a16="http://schemas.microsoft.com/office/drawing/2014/main" xmlns="" id="{04BCDD3F-B335-4DEF-A9CD-2EAA4BE41F31}"/>
              </a:ext>
            </a:extLst>
          </p:cNvPr>
          <p:cNvSpPr/>
          <p:nvPr/>
        </p:nvSpPr>
        <p:spPr>
          <a:xfrm>
            <a:off x="6756854" y="2108980"/>
            <a:ext cx="540060" cy="540060"/>
          </a:xfrm>
          <a:prstGeom prst="parallelogram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baseline="-25000" dirty="0">
              <a:solidFill>
                <a:prstClr val="white"/>
              </a:solidFill>
            </a:endParaRPr>
          </a:p>
        </p:txBody>
      </p:sp>
      <p:sp>
        <p:nvSpPr>
          <p:cNvPr id="22" name="Parallelogram 20">
            <a:extLst>
              <a:ext uri="{FF2B5EF4-FFF2-40B4-BE49-F238E27FC236}">
                <a16:creationId xmlns:a16="http://schemas.microsoft.com/office/drawing/2014/main" xmlns="" id="{73E4B583-B1CA-414F-926B-3B30FD821662}"/>
              </a:ext>
            </a:extLst>
          </p:cNvPr>
          <p:cNvSpPr/>
          <p:nvPr/>
        </p:nvSpPr>
        <p:spPr>
          <a:xfrm>
            <a:off x="6810860" y="2162986"/>
            <a:ext cx="540060" cy="540060"/>
          </a:xfrm>
          <a:prstGeom prst="parallelogram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baseline="-25000" dirty="0">
              <a:solidFill>
                <a:prstClr val="white"/>
              </a:solidFill>
            </a:endParaRPr>
          </a:p>
        </p:txBody>
      </p:sp>
      <p:sp>
        <p:nvSpPr>
          <p:cNvPr id="23" name="Parallelogram 21">
            <a:extLst>
              <a:ext uri="{FF2B5EF4-FFF2-40B4-BE49-F238E27FC236}">
                <a16:creationId xmlns:a16="http://schemas.microsoft.com/office/drawing/2014/main" xmlns="" id="{FC3E24AC-B10F-4A1E-9058-DD4CD522696F}"/>
              </a:ext>
            </a:extLst>
          </p:cNvPr>
          <p:cNvSpPr/>
          <p:nvPr/>
        </p:nvSpPr>
        <p:spPr>
          <a:xfrm>
            <a:off x="6871154" y="2216992"/>
            <a:ext cx="540060" cy="540060"/>
          </a:xfrm>
          <a:prstGeom prst="parallelogram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baseline="-25000" dirty="0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D79FF37-BC2A-4114-92DC-F2879E47D589}"/>
              </a:ext>
            </a:extLst>
          </p:cNvPr>
          <p:cNvSpPr txBox="1"/>
          <p:nvPr/>
        </p:nvSpPr>
        <p:spPr>
          <a:xfrm>
            <a:off x="5600338" y="1742996"/>
            <a:ext cx="27047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Montserrat" panose="020B0604020202020204" charset="0"/>
              </a:rPr>
              <a:t>          Unified</a:t>
            </a:r>
          </a:p>
          <a:p>
            <a:endParaRPr lang="en-US" b="1" dirty="0">
              <a:latin typeface="Montserrat" panose="020B0604020202020204" charset="0"/>
            </a:endParaRPr>
          </a:p>
          <a:p>
            <a:endParaRPr lang="en-US" b="1" dirty="0">
              <a:latin typeface="Montserrat" panose="020B0604020202020204" charset="0"/>
            </a:endParaRPr>
          </a:p>
          <a:p>
            <a:endParaRPr lang="en-US" b="1" dirty="0">
              <a:latin typeface="Montserrat" panose="020B0604020202020204" charset="0"/>
            </a:endParaRPr>
          </a:p>
          <a:p>
            <a:r>
              <a:rPr lang="en-US" sz="1800" dirty="0">
                <a:latin typeface="Montserrat" panose="020B0604020202020204" charset="0"/>
              </a:rPr>
              <a:t/>
            </a:r>
            <a:br>
              <a:rPr lang="en-US" sz="1800" dirty="0">
                <a:latin typeface="Montserrat" panose="020B0604020202020204" charset="0"/>
              </a:rPr>
            </a:br>
            <a:r>
              <a:rPr lang="en-US" dirty="0">
                <a:latin typeface="Montserrat" panose="020B0604020202020204" charset="0"/>
              </a:rPr>
              <a:t>Input   5x5   Output</a:t>
            </a:r>
          </a:p>
        </p:txBody>
      </p:sp>
    </p:spTree>
    <p:extLst>
      <p:ext uri="{BB962C8B-B14F-4D97-AF65-F5344CB8AC3E}">
        <p14:creationId xmlns:p14="http://schemas.microsoft.com/office/powerpoint/2010/main" val="379968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מלבן 42"/>
          <p:cNvSpPr/>
          <p:nvPr/>
        </p:nvSpPr>
        <p:spPr>
          <a:xfrm>
            <a:off x="7993294" y="4654193"/>
            <a:ext cx="616450" cy="236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TextBox 41"/>
          <p:cNvSpPr txBox="1"/>
          <p:nvPr/>
        </p:nvSpPr>
        <p:spPr>
          <a:xfrm>
            <a:off x="8159493" y="4618457"/>
            <a:ext cx="383438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D4F88677-943A-4BA0-A9FC-6830B74370B3}" type="slidenum">
              <a:rPr lang="he-IL" smtClean="0">
                <a:solidFill>
                  <a:schemeClr val="accent6"/>
                </a:solidFill>
              </a:rPr>
              <a:t>23</a:t>
            </a:fld>
            <a:endParaRPr lang="he-IL" dirty="0">
              <a:solidFill>
                <a:schemeClr val="accent6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CB4D1273-E6CE-412A-BE71-D459D0B0B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14" y="275557"/>
            <a:ext cx="8520600" cy="572700"/>
          </a:xfrm>
        </p:spPr>
        <p:txBody>
          <a:bodyPr/>
          <a:lstStyle/>
          <a:p>
            <a:r>
              <a:rPr lang="en-US" sz="2800" dirty="0"/>
              <a:t>G4: Element-wise operations are Important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D83D55C2-B003-4729-B262-2C4CC61D78F0}"/>
              </a:ext>
            </a:extLst>
          </p:cNvPr>
          <p:cNvSpPr txBox="1">
            <a:spLocks/>
          </p:cNvSpPr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1600" dirty="0"/>
              <a:t>Element-wise operations (</a:t>
            </a:r>
            <a:r>
              <a:rPr lang="en-US" sz="1600" dirty="0" err="1"/>
              <a:t>ReLU</a:t>
            </a:r>
            <a:r>
              <a:rPr lang="en-US" sz="1600" dirty="0"/>
              <a:t>, Bias, Batch Normalization, etc.)</a:t>
            </a:r>
            <a:br>
              <a:rPr lang="en-US" sz="1600" dirty="0"/>
            </a:br>
            <a:r>
              <a:rPr lang="en-US" sz="1600" dirty="0"/>
              <a:t>can make up a large fraction of the overall runtime</a:t>
            </a:r>
          </a:p>
          <a:p>
            <a:pPr lvl="1"/>
            <a:r>
              <a:rPr lang="en-US" dirty="0"/>
              <a:t>(Simple) element-wise operations tend to have ~1 MACs/FLOPs</a:t>
            </a:r>
          </a:p>
          <a:p>
            <a:pPr lvl="1"/>
            <a:r>
              <a:rPr lang="en-US"/>
              <a:t>The </a:t>
            </a:r>
            <a:r>
              <a:rPr lang="en-US" dirty="0"/>
              <a:t>HW for matrix operations and the HW for element-wise operations “tends” to be “separate” and moving data between them may be costly</a:t>
            </a:r>
          </a:p>
          <a:p>
            <a:pPr marL="1054100" lvl="2" indent="0">
              <a:spcBef>
                <a:spcPts val="600"/>
              </a:spcBef>
              <a:buNone/>
            </a:pPr>
            <a:endParaRPr lang="en-US" dirty="0"/>
          </a:p>
          <a:p>
            <a:r>
              <a:rPr lang="en-US" sz="1600" dirty="0"/>
              <a:t>Caveats:</a:t>
            </a:r>
          </a:p>
          <a:p>
            <a:pPr lvl="1"/>
            <a:r>
              <a:rPr lang="en-US" dirty="0"/>
              <a:t>A series of element-wise operations can (and should) be “fused” to minimize MACs/FLOPs</a:t>
            </a:r>
          </a:p>
        </p:txBody>
      </p:sp>
    </p:spTree>
    <p:extLst>
      <p:ext uri="{BB962C8B-B14F-4D97-AF65-F5344CB8AC3E}">
        <p14:creationId xmlns:p14="http://schemas.microsoft.com/office/powerpoint/2010/main" val="249492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מלבן 42"/>
          <p:cNvSpPr/>
          <p:nvPr/>
        </p:nvSpPr>
        <p:spPr>
          <a:xfrm>
            <a:off x="7993294" y="4654193"/>
            <a:ext cx="616450" cy="236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TextBox 41"/>
          <p:cNvSpPr txBox="1"/>
          <p:nvPr/>
        </p:nvSpPr>
        <p:spPr>
          <a:xfrm>
            <a:off x="8159493" y="4618457"/>
            <a:ext cx="383438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D4F88677-943A-4BA0-A9FC-6830B74370B3}" type="slidenum">
              <a:rPr lang="he-IL" smtClean="0">
                <a:solidFill>
                  <a:schemeClr val="accent6"/>
                </a:solidFill>
              </a:rPr>
              <a:t>24</a:t>
            </a:fld>
            <a:endParaRPr lang="he-IL" dirty="0">
              <a:solidFill>
                <a:schemeClr val="accent6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A93407E3-467E-4886-A564-30167C16C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88" y="243594"/>
            <a:ext cx="8520600" cy="572700"/>
          </a:xfrm>
        </p:spPr>
        <p:txBody>
          <a:bodyPr/>
          <a:lstStyle/>
          <a:p>
            <a:r>
              <a:rPr lang="en-US" sz="2800" dirty="0"/>
              <a:t>“G5”: Avoid excessive feature reuse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5D93FE9D-FA0B-45F5-95E3-B2FF6000667D}"/>
              </a:ext>
            </a:extLst>
          </p:cNvPr>
          <p:cNvSpPr txBox="1">
            <a:spLocks/>
          </p:cNvSpPr>
          <p:nvPr/>
        </p:nvSpPr>
        <p:spPr>
          <a:xfrm>
            <a:off x="203688" y="946292"/>
            <a:ext cx="7886700" cy="3774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1600" dirty="0"/>
              <a:t>Feature reuse passes unmodified data between layers,</a:t>
            </a:r>
            <a:br>
              <a:rPr lang="en-US" sz="1600" dirty="0"/>
            </a:br>
            <a:r>
              <a:rPr lang="en-US" sz="1600" dirty="0"/>
              <a:t>which increases accuracy – up to a point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If “too much” data in adjacent layers is similar,</a:t>
            </a:r>
            <a:br>
              <a:rPr lang="en-US" dirty="0"/>
            </a:br>
            <a:r>
              <a:rPr lang="en-US" dirty="0"/>
              <a:t>then the layers perform redundant “similar” computation</a:t>
            </a:r>
          </a:p>
          <a:p>
            <a:pPr marL="596900" lvl="1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err="1"/>
              <a:t>DenseNet</a:t>
            </a:r>
            <a:r>
              <a:rPr lang="en-US" b="1" dirty="0"/>
              <a:t>   		    				ShuffleNet2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r>
              <a:rPr lang="en-US" sz="1600" dirty="0"/>
              <a:t>Caveat: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Much more “abstract” guideline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3E697776-3C80-4D5D-8495-8B86F2187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593" y="2165416"/>
            <a:ext cx="4116576" cy="185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מחבר חץ ישר 2"/>
          <p:cNvCxnSpPr/>
          <p:nvPr/>
        </p:nvCxnSpPr>
        <p:spPr>
          <a:xfrm flipH="1">
            <a:off x="1894115" y="3052455"/>
            <a:ext cx="3331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מחבר חץ ישר 8"/>
          <p:cNvCxnSpPr/>
          <p:nvPr/>
        </p:nvCxnSpPr>
        <p:spPr>
          <a:xfrm flipV="1">
            <a:off x="6137540" y="3039393"/>
            <a:ext cx="45920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38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olf Pack Illustrations, Royalty-Free Vector Graphics &amp; Clip Art ...">
            <a:extLst>
              <a:ext uri="{FF2B5EF4-FFF2-40B4-BE49-F238E27FC236}">
                <a16:creationId xmlns:a16="http://schemas.microsoft.com/office/drawing/2014/main" xmlns="" id="{C384C19A-4128-4DC1-BA6A-3364B0503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668" y="3150991"/>
            <a:ext cx="3596128" cy="159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מלבן 42"/>
          <p:cNvSpPr/>
          <p:nvPr/>
        </p:nvSpPr>
        <p:spPr>
          <a:xfrm>
            <a:off x="7993294" y="4654193"/>
            <a:ext cx="616450" cy="236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TextBox 41"/>
          <p:cNvSpPr txBox="1"/>
          <p:nvPr/>
        </p:nvSpPr>
        <p:spPr>
          <a:xfrm>
            <a:off x="8159493" y="4618457"/>
            <a:ext cx="383438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D4F88677-943A-4BA0-A9FC-6830B74370B3}" type="slidenum">
              <a:rPr lang="he-IL" smtClean="0">
                <a:solidFill>
                  <a:schemeClr val="accent6"/>
                </a:solidFill>
              </a:rPr>
              <a:t>25</a:t>
            </a:fld>
            <a:endParaRPr lang="he-IL" dirty="0">
              <a:solidFill>
                <a:schemeClr val="accent6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A93407E3-467E-4886-A564-30167C16C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88" y="243594"/>
            <a:ext cx="8520600" cy="572700"/>
          </a:xfrm>
        </p:spPr>
        <p:txBody>
          <a:bodyPr/>
          <a:lstStyle/>
          <a:p>
            <a:r>
              <a:rPr lang="en-US" sz="2800" dirty="0"/>
              <a:t>“G6”: Use the right data type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5D93FE9D-FA0B-45F5-95E3-B2FF6000667D}"/>
              </a:ext>
            </a:extLst>
          </p:cNvPr>
          <p:cNvSpPr txBox="1">
            <a:spLocks/>
          </p:cNvSpPr>
          <p:nvPr/>
        </p:nvSpPr>
        <p:spPr>
          <a:xfrm>
            <a:off x="203688" y="946292"/>
            <a:ext cx="7886700" cy="3774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1600" dirty="0"/>
              <a:t>Narrow data types </a:t>
            </a:r>
            <a:r>
              <a:rPr lang="en-US" sz="1600" dirty="0">
                <a:sym typeface="Wingdings" panose="05000000000000000000" pitchFamily="2" charset="2"/>
              </a:rPr>
              <a:t> less time (given hardware support)</a:t>
            </a:r>
            <a:br>
              <a:rPr lang="en-US" sz="1600" dirty="0">
                <a:sym typeface="Wingdings" panose="05000000000000000000" pitchFamily="2" charset="2"/>
              </a:rPr>
            </a:br>
            <a:endParaRPr lang="en-US" sz="1600" dirty="0"/>
          </a:p>
          <a:p>
            <a:r>
              <a:rPr lang="en-US" dirty="0"/>
              <a:t>Float 32 / Float 16 / </a:t>
            </a:r>
            <a:r>
              <a:rPr lang="en-US" dirty="0" err="1"/>
              <a:t>Bfloat</a:t>
            </a:r>
            <a:r>
              <a:rPr lang="en-US" dirty="0"/>
              <a:t> 16 / Float 8 / Float19 (TF32) / …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Int 32 / Int 16 / Int 8 / Int 4 / Int 2 / Int 1</a:t>
            </a:r>
          </a:p>
          <a:p>
            <a:endParaRPr lang="en-US" dirty="0"/>
          </a:p>
          <a:p>
            <a:pPr marL="139700" indent="0">
              <a:buNone/>
            </a:pPr>
            <a:r>
              <a:rPr lang="en-US" sz="1600" dirty="0"/>
              <a:t>Caveats:</a:t>
            </a:r>
          </a:p>
          <a:p>
            <a:pPr>
              <a:spcBef>
                <a:spcPts val="1200"/>
              </a:spcBef>
            </a:pPr>
            <a:r>
              <a:rPr lang="en-US" dirty="0"/>
              <a:t>Training requires wider data types (for back-propagation gradients)</a:t>
            </a:r>
          </a:p>
        </p:txBody>
      </p:sp>
      <p:pic>
        <p:nvPicPr>
          <p:cNvPr id="2052" name="Picture 4" descr="Cute Polar Bear Clipart at GetDrawings | Free download">
            <a:extLst>
              <a:ext uri="{FF2B5EF4-FFF2-40B4-BE49-F238E27FC236}">
                <a16:creationId xmlns:a16="http://schemas.microsoft.com/office/drawing/2014/main" xmlns="" id="{ABEDCACD-9A13-4C33-9013-992BDDB7F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1" y="3094139"/>
            <a:ext cx="2750884" cy="158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56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3"/>
          <p:cNvSpPr txBox="1">
            <a:spLocks/>
          </p:cNvSpPr>
          <p:nvPr/>
        </p:nvSpPr>
        <p:spPr>
          <a:xfrm>
            <a:off x="2953976" y="2208161"/>
            <a:ext cx="323604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ontserrat ExtraBold"/>
              <a:buNone/>
              <a:defRPr sz="20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7AF1"/>
              </a:buClr>
              <a:buSzPts val="2000"/>
              <a:buFont typeface="Montserrat ExtraBold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67AF1"/>
                </a:solidFill>
                <a:effectLst/>
                <a:uLnTx/>
                <a:uFillTx/>
                <a:latin typeface="Montserrat ExtraBold"/>
                <a:sym typeface="Montserrat ExtraBold"/>
              </a:rPr>
              <a:t>What Now?</a:t>
            </a:r>
            <a:endParaRPr kumimoji="0" lang="he-IL" sz="3600" b="0" i="0" u="none" strike="noStrike" kern="0" cap="none" spc="0" normalizeH="0" baseline="0" noProof="0" dirty="0">
              <a:ln>
                <a:noFill/>
              </a:ln>
              <a:solidFill>
                <a:srgbClr val="467AF1"/>
              </a:solidFill>
              <a:effectLst/>
              <a:uLnTx/>
              <a:uFillTx/>
              <a:latin typeface="Montserrat ExtraBold"/>
              <a:sym typeface="Montserrat ExtraBold"/>
            </a:endParaRPr>
          </a:p>
        </p:txBody>
      </p:sp>
      <p:pic>
        <p:nvPicPr>
          <p:cNvPr id="1026" name="Picture 2" descr="https://images-cdn.9gag.com/photo/aVQr728_460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6" t="19833" r="8594"/>
          <a:stretch/>
        </p:blipFill>
        <p:spPr bwMode="auto">
          <a:xfrm>
            <a:off x="2529171" y="563336"/>
            <a:ext cx="4085658" cy="401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33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F1254EC2-4057-4200-B5AF-387F3D07D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268" y="1285776"/>
            <a:ext cx="1320349" cy="2357767"/>
          </a:xfrm>
          <a:prstGeom prst="rect">
            <a:avLst/>
          </a:prstGeom>
        </p:spPr>
      </p:pic>
      <p:sp>
        <p:nvSpPr>
          <p:cNvPr id="43" name="מלבן 42"/>
          <p:cNvSpPr/>
          <p:nvPr/>
        </p:nvSpPr>
        <p:spPr>
          <a:xfrm>
            <a:off x="7993294" y="4654193"/>
            <a:ext cx="616450" cy="236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TextBox 41"/>
          <p:cNvSpPr txBox="1"/>
          <p:nvPr/>
        </p:nvSpPr>
        <p:spPr>
          <a:xfrm>
            <a:off x="8159493" y="4618457"/>
            <a:ext cx="383438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D4F88677-943A-4BA0-A9FC-6830B74370B3}" type="slidenum">
              <a:rPr lang="he-IL" smtClean="0">
                <a:solidFill>
                  <a:schemeClr val="accent6"/>
                </a:solidFill>
              </a:rPr>
              <a:t>27</a:t>
            </a:fld>
            <a:endParaRPr lang="he-IL" dirty="0">
              <a:solidFill>
                <a:schemeClr val="accent6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213B0E83-1F84-4291-9205-2BFB0C3C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59" y="233975"/>
            <a:ext cx="8520600" cy="572700"/>
          </a:xfrm>
        </p:spPr>
        <p:txBody>
          <a:bodyPr/>
          <a:lstStyle/>
          <a:p>
            <a:r>
              <a:rPr lang="en-US" sz="2800" dirty="0"/>
              <a:t>Scaling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783ADFC9-6510-450D-BD6D-A7B8C118DC57}"/>
              </a:ext>
            </a:extLst>
          </p:cNvPr>
          <p:cNvSpPr txBox="1">
            <a:spLocks/>
          </p:cNvSpPr>
          <p:nvPr/>
        </p:nvSpPr>
        <p:spPr>
          <a:xfrm>
            <a:off x="0" y="93338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1600" dirty="0"/>
              <a:t>Given more resources, how do you scale to gain the most accuracy?</a:t>
            </a:r>
          </a:p>
          <a:p>
            <a:pPr marL="139700" indent="0">
              <a:buNone/>
            </a:pPr>
            <a:endParaRPr lang="en-US" sz="1600" dirty="0"/>
          </a:p>
          <a:p>
            <a:pPr lvl="1"/>
            <a:r>
              <a:rPr lang="en-US" dirty="0"/>
              <a:t>More channels (width scaling)</a:t>
            </a:r>
          </a:p>
          <a:p>
            <a:pPr lvl="1"/>
            <a:r>
              <a:rPr lang="en-US" dirty="0"/>
              <a:t>More layers (depth scaling)</a:t>
            </a:r>
          </a:p>
          <a:p>
            <a:pPr lvl="1"/>
            <a:r>
              <a:rPr lang="en-US" dirty="0"/>
              <a:t>Bigger input (resolution scaling)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sz="1600" dirty="0"/>
              <a:t>How to choose the right mixture?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31C39F9B-56D1-4235-B2A4-6F1C792E9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472" y="1282590"/>
            <a:ext cx="1163165" cy="2357767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A5F8CF23-B6A7-4521-93F4-C8AE75DC5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0469" y="1294132"/>
            <a:ext cx="1005981" cy="2357767"/>
          </a:xfrm>
          <a:prstGeom prst="rect">
            <a:avLst/>
          </a:prstGeom>
        </p:spPr>
      </p:pic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AB7F2993-F89F-4BC2-8CA5-78549BF235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3859" y="1276217"/>
            <a:ext cx="974543" cy="2357767"/>
          </a:xfrm>
          <a:prstGeom prst="rect">
            <a:avLst/>
          </a:prstGeom>
        </p:spPr>
      </p:pic>
      <p:pic>
        <p:nvPicPr>
          <p:cNvPr id="14" name="Picture 13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00B066FB-BA25-4A73-B509-C8B2C8B006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0031" y="1279404"/>
            <a:ext cx="1031130" cy="235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1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מלבן 42"/>
          <p:cNvSpPr/>
          <p:nvPr/>
        </p:nvSpPr>
        <p:spPr>
          <a:xfrm>
            <a:off x="7993294" y="4654193"/>
            <a:ext cx="616450" cy="236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TextBox 41"/>
          <p:cNvSpPr txBox="1"/>
          <p:nvPr/>
        </p:nvSpPr>
        <p:spPr>
          <a:xfrm>
            <a:off x="8159493" y="4618457"/>
            <a:ext cx="383438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D4F88677-943A-4BA0-A9FC-6830B74370B3}" type="slidenum">
              <a:rPr lang="he-IL" smtClean="0">
                <a:solidFill>
                  <a:schemeClr val="accent6"/>
                </a:solidFill>
              </a:rPr>
              <a:t>28</a:t>
            </a:fld>
            <a:endParaRPr lang="he-IL" dirty="0">
              <a:solidFill>
                <a:schemeClr val="accent6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58E63FE7-6C68-4055-A072-71B75A9AE8E8}"/>
              </a:ext>
            </a:extLst>
          </p:cNvPr>
          <p:cNvSpPr txBox="1">
            <a:spLocks/>
          </p:cNvSpPr>
          <p:nvPr/>
        </p:nvSpPr>
        <p:spPr>
          <a:xfrm>
            <a:off x="295417" y="902577"/>
            <a:ext cx="7573301" cy="1580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970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/>
              <a:t>FLOPs cost grows:</a:t>
            </a:r>
          </a:p>
          <a:p>
            <a:pPr>
              <a:lnSpc>
                <a:spcPts val="1000"/>
              </a:lnSpc>
              <a:spcAft>
                <a:spcPts val="1200"/>
              </a:spcAft>
            </a:pPr>
            <a:r>
              <a:rPr lang="en-US" sz="1200" dirty="0"/>
              <a:t>Linearly with depth (</a:t>
            </a:r>
            <a:r>
              <a:rPr lang="el-GR" sz="1200" b="1" dirty="0"/>
              <a:t>α</a:t>
            </a:r>
            <a:r>
              <a:rPr lang="en-US" sz="1200" dirty="0"/>
              <a:t>)</a:t>
            </a:r>
          </a:p>
          <a:p>
            <a:pPr>
              <a:lnSpc>
                <a:spcPts val="1000"/>
              </a:lnSpc>
              <a:spcAft>
                <a:spcPts val="1200"/>
              </a:spcAft>
            </a:pPr>
            <a:r>
              <a:rPr lang="en-US" sz="1200" dirty="0"/>
              <a:t>Quadratically with width  (</a:t>
            </a:r>
            <a:r>
              <a:rPr lang="el-GR" sz="1200" b="1" dirty="0"/>
              <a:t>β</a:t>
            </a:r>
            <a:r>
              <a:rPr lang="en-US" sz="1200" dirty="0"/>
              <a:t>)</a:t>
            </a:r>
          </a:p>
          <a:p>
            <a:pPr>
              <a:lnSpc>
                <a:spcPts val="1000"/>
              </a:lnSpc>
              <a:spcAft>
                <a:spcPts val="1200"/>
              </a:spcAft>
            </a:pPr>
            <a:r>
              <a:rPr lang="en-US" sz="1200" dirty="0"/>
              <a:t>Quadratically with resolution (</a:t>
            </a:r>
            <a:r>
              <a:rPr lang="el-GR" sz="1200" b="1" dirty="0"/>
              <a:t>γ</a:t>
            </a:r>
            <a:r>
              <a:rPr lang="en-US" sz="1200" dirty="0"/>
              <a:t>)</a:t>
            </a:r>
          </a:p>
          <a:p>
            <a:pPr>
              <a:spcBef>
                <a:spcPts val="600"/>
              </a:spcBef>
            </a:pPr>
            <a:endParaRPr lang="en-US" baseline="30000" dirty="0"/>
          </a:p>
        </p:txBody>
      </p:sp>
      <p:grpSp>
        <p:nvGrpSpPr>
          <p:cNvPr id="7" name="קבוצה 21">
            <a:extLst>
              <a:ext uri="{FF2B5EF4-FFF2-40B4-BE49-F238E27FC236}">
                <a16:creationId xmlns:a16="http://schemas.microsoft.com/office/drawing/2014/main" xmlns="" id="{99D5E8A4-88A6-4458-9B72-BCC056269DAF}"/>
              </a:ext>
            </a:extLst>
          </p:cNvPr>
          <p:cNvGrpSpPr/>
          <p:nvPr/>
        </p:nvGrpSpPr>
        <p:grpSpPr>
          <a:xfrm>
            <a:off x="1750360" y="2406737"/>
            <a:ext cx="5172954" cy="2082070"/>
            <a:chOff x="435211" y="1043357"/>
            <a:chExt cx="8206451" cy="3287917"/>
          </a:xfrm>
        </p:grpSpPr>
        <p:pic>
          <p:nvPicPr>
            <p:cNvPr id="8" name="Picture 4" descr="https://miro.medium.com/max/1995/1*QZYNiE9NETKrh-AiIIKP1g.png">
              <a:extLst>
                <a:ext uri="{FF2B5EF4-FFF2-40B4-BE49-F238E27FC236}">
                  <a16:creationId xmlns:a16="http://schemas.microsoft.com/office/drawing/2014/main" xmlns="" id="{7187BF44-CFB1-4547-A4C8-FB4CE2DDEC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211" y="1474580"/>
              <a:ext cx="8206451" cy="2768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55961D95-73F6-4AB4-82C3-74B9D757BA96}"/>
                </a:ext>
              </a:extLst>
            </p:cNvPr>
            <p:cNvSpPr txBox="1"/>
            <p:nvPr/>
          </p:nvSpPr>
          <p:spPr>
            <a:xfrm>
              <a:off x="1144232" y="1149985"/>
              <a:ext cx="819286" cy="39607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500" dirty="0">
                  <a:latin typeface="Montserrat" panose="020B0604020202020204" charset="0"/>
                </a:rPr>
                <a:t>Input</a:t>
              </a:r>
              <a:endParaRPr lang="he-IL" sz="1500" dirty="0">
                <a:latin typeface="Montserrat" panose="020B060402020202020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E8E5EC8D-F1EE-4B1D-9325-C6CB4D2D21EC}"/>
                </a:ext>
              </a:extLst>
            </p:cNvPr>
            <p:cNvSpPr txBox="1"/>
            <p:nvPr/>
          </p:nvSpPr>
          <p:spPr>
            <a:xfrm>
              <a:off x="6565952" y="1043357"/>
              <a:ext cx="1030023" cy="39608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500" dirty="0">
                  <a:latin typeface="Montserrat" panose="020B0604020202020204" charset="0"/>
                </a:rPr>
                <a:t>Output</a:t>
              </a:r>
              <a:endParaRPr lang="he-IL" sz="1500" dirty="0">
                <a:latin typeface="Montserrat" panose="020B060402020202020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92F6C95-368A-4F72-B24E-BA497C8C1F9E}"/>
                </a:ext>
              </a:extLst>
            </p:cNvPr>
            <p:cNvSpPr txBox="1"/>
            <p:nvPr/>
          </p:nvSpPr>
          <p:spPr>
            <a:xfrm>
              <a:off x="3727807" y="3935195"/>
              <a:ext cx="784163" cy="39607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500" dirty="0">
                  <a:latin typeface="Montserrat" panose="020B0604020202020204" charset="0"/>
                </a:rPr>
                <a:t>Filter</a:t>
              </a:r>
              <a:endParaRPr lang="he-IL" sz="1500" dirty="0">
                <a:latin typeface="Montserrat" panose="020B0604020202020204" charset="0"/>
              </a:endParaRP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42FB6AC0-E5E3-4D40-98D8-8C652D30C412}"/>
              </a:ext>
            </a:extLst>
          </p:cNvPr>
          <p:cNvCxnSpPr>
            <a:cxnSpLocks/>
          </p:cNvCxnSpPr>
          <p:nvPr/>
        </p:nvCxnSpPr>
        <p:spPr>
          <a:xfrm>
            <a:off x="5168560" y="4141694"/>
            <a:ext cx="528103" cy="2689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79810053-9C50-465F-AF89-13554649C2CD}"/>
              </a:ext>
            </a:extLst>
          </p:cNvPr>
          <p:cNvCxnSpPr>
            <a:cxnSpLocks/>
          </p:cNvCxnSpPr>
          <p:nvPr/>
        </p:nvCxnSpPr>
        <p:spPr>
          <a:xfrm flipV="1">
            <a:off x="5178962" y="3474059"/>
            <a:ext cx="0" cy="6871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41FB4A8-73E8-4CB0-9460-E510381504B7}"/>
              </a:ext>
            </a:extLst>
          </p:cNvPr>
          <p:cNvSpPr txBox="1"/>
          <p:nvPr/>
        </p:nvSpPr>
        <p:spPr>
          <a:xfrm>
            <a:off x="4867171" y="4003978"/>
            <a:ext cx="270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γ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DC907377-41DA-4CEF-9B9E-A55608AABEB4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5691773" y="3556349"/>
            <a:ext cx="1231541" cy="844508"/>
          </a:xfrm>
          <a:prstGeom prst="straightConnector1">
            <a:avLst/>
          </a:prstGeom>
          <a:ln w="57150">
            <a:solidFill>
              <a:srgbClr val="B627DD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F9942C90-484A-4A09-8A79-71C2E04A784C}"/>
              </a:ext>
            </a:extLst>
          </p:cNvPr>
          <p:cNvSpPr txBox="1"/>
          <p:nvPr/>
        </p:nvSpPr>
        <p:spPr>
          <a:xfrm>
            <a:off x="2589849" y="4170671"/>
            <a:ext cx="270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B627DD"/>
                </a:solidFill>
              </a:rPr>
              <a:t>β</a:t>
            </a:r>
            <a:endParaRPr lang="en-US" sz="2400" b="1" dirty="0">
              <a:solidFill>
                <a:srgbClr val="B627DD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587B81C-ED02-4B69-9B5E-CBD37B9A69E3}"/>
              </a:ext>
            </a:extLst>
          </p:cNvPr>
          <p:cNvSpPr txBox="1"/>
          <p:nvPr/>
        </p:nvSpPr>
        <p:spPr>
          <a:xfrm>
            <a:off x="5994612" y="4053510"/>
            <a:ext cx="270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B627DD"/>
                </a:solidFill>
              </a:rPr>
              <a:t>β</a:t>
            </a:r>
            <a:endParaRPr lang="en-US" sz="2400" b="1" dirty="0">
              <a:solidFill>
                <a:srgbClr val="B627DD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3F7127CB-03F3-41BE-BA09-5044C0C0232A}"/>
              </a:ext>
            </a:extLst>
          </p:cNvPr>
          <p:cNvSpPr txBox="1"/>
          <p:nvPr/>
        </p:nvSpPr>
        <p:spPr>
          <a:xfrm>
            <a:off x="4082068" y="3913877"/>
            <a:ext cx="270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B627DD"/>
                </a:solidFill>
              </a:rPr>
              <a:t>β</a:t>
            </a:r>
            <a:endParaRPr lang="en-US" sz="2400" b="1" dirty="0">
              <a:solidFill>
                <a:srgbClr val="B627DD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9EDDB62-B070-4446-ADA1-6713CDCC33BF}"/>
              </a:ext>
            </a:extLst>
          </p:cNvPr>
          <p:cNvSpPr txBox="1"/>
          <p:nvPr/>
        </p:nvSpPr>
        <p:spPr>
          <a:xfrm>
            <a:off x="3845848" y="2313374"/>
            <a:ext cx="270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B627DD"/>
                </a:solidFill>
              </a:rPr>
              <a:t>β</a:t>
            </a:r>
            <a:endParaRPr lang="en-US" sz="2400" b="1" dirty="0">
              <a:solidFill>
                <a:srgbClr val="B627DD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4E499AC0-7615-4407-BB7B-9103B4D9DD92}"/>
              </a:ext>
            </a:extLst>
          </p:cNvPr>
          <p:cNvSpPr txBox="1"/>
          <p:nvPr/>
        </p:nvSpPr>
        <p:spPr>
          <a:xfrm>
            <a:off x="710002" y="3213895"/>
            <a:ext cx="270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α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31B93E03-6881-4327-A1B3-11303C35F145}"/>
              </a:ext>
            </a:extLst>
          </p:cNvPr>
          <p:cNvCxnSpPr>
            <a:cxnSpLocks/>
          </p:cNvCxnSpPr>
          <p:nvPr/>
        </p:nvCxnSpPr>
        <p:spPr>
          <a:xfrm flipV="1">
            <a:off x="4034933" y="3804295"/>
            <a:ext cx="273016" cy="171961"/>
          </a:xfrm>
          <a:prstGeom prst="straightConnector1">
            <a:avLst/>
          </a:prstGeom>
          <a:ln w="57150">
            <a:solidFill>
              <a:srgbClr val="B627DD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B23C931F-4781-4420-8227-E407A1033638}"/>
              </a:ext>
            </a:extLst>
          </p:cNvPr>
          <p:cNvCxnSpPr>
            <a:cxnSpLocks/>
          </p:cNvCxnSpPr>
          <p:nvPr/>
        </p:nvCxnSpPr>
        <p:spPr>
          <a:xfrm flipV="1">
            <a:off x="3801036" y="2774169"/>
            <a:ext cx="482464" cy="1"/>
          </a:xfrm>
          <a:prstGeom prst="straightConnector1">
            <a:avLst/>
          </a:prstGeom>
          <a:ln w="57150">
            <a:solidFill>
              <a:srgbClr val="B627DD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8B50DB11-B6A4-4D5B-A118-6AD21113F5B4}"/>
              </a:ext>
            </a:extLst>
          </p:cNvPr>
          <p:cNvCxnSpPr>
            <a:cxnSpLocks/>
          </p:cNvCxnSpPr>
          <p:nvPr/>
        </p:nvCxnSpPr>
        <p:spPr>
          <a:xfrm flipV="1">
            <a:off x="2578576" y="4049602"/>
            <a:ext cx="273016" cy="171961"/>
          </a:xfrm>
          <a:prstGeom prst="straightConnector1">
            <a:avLst/>
          </a:prstGeom>
          <a:ln w="57150">
            <a:solidFill>
              <a:srgbClr val="B627DD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78B39C21-AA05-4EAA-8117-6336CE60E891}"/>
              </a:ext>
            </a:extLst>
          </p:cNvPr>
          <p:cNvCxnSpPr>
            <a:cxnSpLocks/>
          </p:cNvCxnSpPr>
          <p:nvPr/>
        </p:nvCxnSpPr>
        <p:spPr>
          <a:xfrm>
            <a:off x="1860546" y="3860817"/>
            <a:ext cx="714375" cy="3730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554AA7D6-E89C-4C1C-88B6-442E367E8BE8}"/>
              </a:ext>
            </a:extLst>
          </p:cNvPr>
          <p:cNvCxnSpPr>
            <a:cxnSpLocks/>
          </p:cNvCxnSpPr>
          <p:nvPr/>
        </p:nvCxnSpPr>
        <p:spPr>
          <a:xfrm flipV="1">
            <a:off x="1874245" y="2938794"/>
            <a:ext cx="0" cy="9543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861E59D-3A10-4709-8694-A65AD5A9A607}"/>
              </a:ext>
            </a:extLst>
          </p:cNvPr>
          <p:cNvSpPr txBox="1"/>
          <p:nvPr/>
        </p:nvSpPr>
        <p:spPr>
          <a:xfrm>
            <a:off x="1562454" y="3712800"/>
            <a:ext cx="270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γ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xmlns="" id="{F7E91291-A593-4360-9F93-D72EA5F1C910}"/>
              </a:ext>
            </a:extLst>
          </p:cNvPr>
          <p:cNvSpPr/>
          <p:nvPr/>
        </p:nvSpPr>
        <p:spPr>
          <a:xfrm>
            <a:off x="1068081" y="2512679"/>
            <a:ext cx="622405" cy="1951745"/>
          </a:xfrm>
          <a:prstGeom prst="leftBrac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xmlns="" id="{D37BC400-D562-4E0D-BE3C-471C8F017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14" y="300610"/>
            <a:ext cx="8520600" cy="572700"/>
          </a:xfrm>
        </p:spPr>
        <p:txBody>
          <a:bodyPr/>
          <a:lstStyle/>
          <a:p>
            <a:r>
              <a:rPr lang="en-US" sz="2800" dirty="0"/>
              <a:t>Costs of scaling</a:t>
            </a:r>
          </a:p>
        </p:txBody>
      </p:sp>
    </p:spTree>
    <p:extLst>
      <p:ext uri="{BB962C8B-B14F-4D97-AF65-F5344CB8AC3E}">
        <p14:creationId xmlns:p14="http://schemas.microsoft.com/office/powerpoint/2010/main" val="80460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7" grpId="0"/>
      <p:bldP spid="48" grpId="0"/>
      <p:bldP spid="49" grpId="0"/>
      <p:bldP spid="50" grpId="0"/>
      <p:bldP spid="51" grpId="0"/>
      <p:bldP spid="58" grpId="0"/>
      <p:bldP spid="3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מלבן 42"/>
          <p:cNvSpPr/>
          <p:nvPr/>
        </p:nvSpPr>
        <p:spPr>
          <a:xfrm>
            <a:off x="7993294" y="4654193"/>
            <a:ext cx="616450" cy="236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TextBox 41"/>
          <p:cNvSpPr txBox="1"/>
          <p:nvPr/>
        </p:nvSpPr>
        <p:spPr>
          <a:xfrm>
            <a:off x="8159493" y="4618457"/>
            <a:ext cx="383438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D4F88677-943A-4BA0-A9FC-6830B74370B3}" type="slidenum">
              <a:rPr lang="he-IL" smtClean="0">
                <a:solidFill>
                  <a:schemeClr val="accent6"/>
                </a:solidFill>
              </a:rPr>
              <a:t>29</a:t>
            </a:fld>
            <a:endParaRPr lang="he-IL" dirty="0">
              <a:solidFill>
                <a:schemeClr val="accent6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1A1F71A6-9B07-46DF-B491-44F1DA9E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67" y="228394"/>
            <a:ext cx="8520600" cy="572700"/>
          </a:xfrm>
        </p:spPr>
        <p:txBody>
          <a:bodyPr/>
          <a:lstStyle/>
          <a:p>
            <a:r>
              <a:rPr lang="en-US" sz="2800" dirty="0"/>
              <a:t>Benefits of Scaling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B6C61A2-B195-4E08-915A-5D41C7CB0B09}"/>
              </a:ext>
            </a:extLst>
          </p:cNvPr>
          <p:cNvSpPr txBox="1">
            <a:spLocks/>
          </p:cNvSpPr>
          <p:nvPr/>
        </p:nvSpPr>
        <p:spPr>
          <a:xfrm>
            <a:off x="268667" y="801094"/>
            <a:ext cx="8676456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00" dirty="0"/>
              <a:t>Depth </a:t>
            </a:r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en-US" sz="1600" dirty="0"/>
              <a:t>complex features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Width and/or Resolution </a:t>
            </a:r>
            <a:r>
              <a:rPr lang="en-US" sz="1600" dirty="0">
                <a:sym typeface="Wingdings" panose="05000000000000000000" pitchFamily="2" charset="2"/>
              </a:rPr>
              <a:t></a:t>
            </a:r>
            <a:r>
              <a:rPr lang="en-US" sz="1600" dirty="0"/>
              <a:t> finer grained features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Scaling each improves accuracy – up to a point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Requires a balanced approach</a:t>
            </a:r>
          </a:p>
        </p:txBody>
      </p:sp>
      <p:grpSp>
        <p:nvGrpSpPr>
          <p:cNvPr id="2" name="קבוצה 1"/>
          <p:cNvGrpSpPr/>
          <p:nvPr/>
        </p:nvGrpSpPr>
        <p:grpSpPr>
          <a:xfrm>
            <a:off x="655239" y="2565005"/>
            <a:ext cx="6512982" cy="2150670"/>
            <a:chOff x="883839" y="2484005"/>
            <a:chExt cx="6512982" cy="2150670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xmlns="" id="{ECA834F8-ACD3-41AD-90E2-0BF269D688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839" y="2683325"/>
              <a:ext cx="6512982" cy="1951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D952659-2C87-4E05-93CB-4ADB8B6BC9AD}"/>
                </a:ext>
              </a:extLst>
            </p:cNvPr>
            <p:cNvSpPr txBox="1"/>
            <p:nvPr/>
          </p:nvSpPr>
          <p:spPr>
            <a:xfrm>
              <a:off x="1518759" y="2484005"/>
              <a:ext cx="119178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1350" kern="1200" dirty="0">
                  <a:solidFill>
                    <a:prstClr val="black"/>
                  </a:solidFill>
                  <a:latin typeface="Calibri" panose="020F0502020204030204"/>
                </a:rPr>
                <a:t>Scaling Width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C3A337E-5A1F-4A53-8207-29319D6FC045}"/>
                </a:ext>
              </a:extLst>
            </p:cNvPr>
            <p:cNvSpPr txBox="1"/>
            <p:nvPr/>
          </p:nvSpPr>
          <p:spPr>
            <a:xfrm>
              <a:off x="3685368" y="2484005"/>
              <a:ext cx="1150127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1350" kern="1200" dirty="0">
                  <a:solidFill>
                    <a:prstClr val="black"/>
                  </a:solidFill>
                  <a:latin typeface="Calibri" panose="020F0502020204030204"/>
                </a:rPr>
                <a:t>Scaling Depth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068E0B71-5A3B-421D-85B2-F53A47919251}"/>
                </a:ext>
              </a:extLst>
            </p:cNvPr>
            <p:cNvSpPr txBox="1"/>
            <p:nvPr/>
          </p:nvSpPr>
          <p:spPr>
            <a:xfrm>
              <a:off x="5600346" y="2484005"/>
              <a:ext cx="1451874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1350" kern="1200" dirty="0">
                  <a:solidFill>
                    <a:prstClr val="black"/>
                  </a:solidFill>
                  <a:latin typeface="Calibri" panose="020F0502020204030204"/>
                </a:rPr>
                <a:t>Scaling Resolution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261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0562" y="218995"/>
            <a:ext cx="8111100" cy="572700"/>
          </a:xfrm>
        </p:spPr>
        <p:txBody>
          <a:bodyPr/>
          <a:lstStyle/>
          <a:p>
            <a:r>
              <a:rPr lang="en-US" sz="3600" dirty="0"/>
              <a:t>Why?</a:t>
            </a:r>
            <a:endParaRPr lang="he-IL" sz="3600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826" y="1110713"/>
            <a:ext cx="5856246" cy="3237874"/>
          </a:xfrm>
          <a:prstGeom prst="rect">
            <a:avLst/>
          </a:prstGeom>
        </p:spPr>
      </p:pic>
      <p:sp>
        <p:nvSpPr>
          <p:cNvPr id="8" name="מלבן 7"/>
          <p:cNvSpPr/>
          <p:nvPr/>
        </p:nvSpPr>
        <p:spPr>
          <a:xfrm>
            <a:off x="7993294" y="4654193"/>
            <a:ext cx="616450" cy="236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8159493" y="4618457"/>
            <a:ext cx="284052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41BB275C-40F8-4021-AB2E-239C47DA6673}" type="slidenum">
              <a:rPr lang="he-IL">
                <a:solidFill>
                  <a:schemeClr val="accent6"/>
                </a:solidFill>
              </a:rPr>
              <a:t>3</a:t>
            </a:fld>
            <a:endParaRPr lang="he-IL" dirty="0">
              <a:solidFill>
                <a:schemeClr val="accent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2316" y="4403013"/>
            <a:ext cx="5415265" cy="2154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800" i="1" dirty="0"/>
              <a:t>Source: </a:t>
            </a:r>
            <a:r>
              <a:rPr lang="en-US" sz="800" dirty="0"/>
              <a:t>Khan, </a:t>
            </a:r>
            <a:r>
              <a:rPr lang="en-US" sz="800" dirty="0" err="1"/>
              <a:t>Asifullah</a:t>
            </a:r>
            <a:r>
              <a:rPr lang="en-US" sz="800" dirty="0"/>
              <a:t>, et al. "A survey of the recent architectures of deep convolutional neural networks." (2019).</a:t>
            </a:r>
            <a:endParaRPr lang="he-IL" sz="800" dirty="0"/>
          </a:p>
        </p:txBody>
      </p:sp>
    </p:spTree>
    <p:extLst>
      <p:ext uri="{BB962C8B-B14F-4D97-AF65-F5344CB8AC3E}">
        <p14:creationId xmlns:p14="http://schemas.microsoft.com/office/powerpoint/2010/main" val="226276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מלבן 42"/>
          <p:cNvSpPr/>
          <p:nvPr/>
        </p:nvSpPr>
        <p:spPr>
          <a:xfrm>
            <a:off x="7993294" y="4654193"/>
            <a:ext cx="616450" cy="236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TextBox 41"/>
          <p:cNvSpPr txBox="1"/>
          <p:nvPr/>
        </p:nvSpPr>
        <p:spPr>
          <a:xfrm>
            <a:off x="8159493" y="4618457"/>
            <a:ext cx="383438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D4F88677-943A-4BA0-A9FC-6830B74370B3}" type="slidenum">
              <a:rPr lang="he-IL" smtClean="0">
                <a:solidFill>
                  <a:schemeClr val="accent6"/>
                </a:solidFill>
              </a:rPr>
              <a:t>30</a:t>
            </a:fld>
            <a:endParaRPr lang="he-IL" dirty="0">
              <a:solidFill>
                <a:schemeClr val="accent6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58E63FE7-6C68-4055-A072-71B75A9AE8E8}"/>
              </a:ext>
            </a:extLst>
          </p:cNvPr>
          <p:cNvSpPr txBox="1">
            <a:spLocks/>
          </p:cNvSpPr>
          <p:nvPr/>
        </p:nvSpPr>
        <p:spPr>
          <a:xfrm>
            <a:off x="297485" y="922084"/>
            <a:ext cx="8385473" cy="396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700" dirty="0"/>
              <a:t>Once:</a:t>
            </a:r>
          </a:p>
          <a:p>
            <a:pPr lvl="1">
              <a:lnSpc>
                <a:spcPct val="150000"/>
              </a:lnSpc>
            </a:pPr>
            <a:r>
              <a:rPr lang="en-US" sz="1500" dirty="0"/>
              <a:t>Choose “best” </a:t>
            </a:r>
            <a:r>
              <a:rPr lang="el-GR" sz="1500" dirty="0"/>
              <a:t>α</a:t>
            </a:r>
            <a:r>
              <a:rPr lang="en-US" sz="1500" dirty="0"/>
              <a:t>, </a:t>
            </a:r>
            <a:r>
              <a:rPr lang="el-GR" sz="1500" dirty="0"/>
              <a:t>β</a:t>
            </a:r>
            <a:r>
              <a:rPr lang="en-US" sz="1500" dirty="0"/>
              <a:t>, </a:t>
            </a:r>
            <a:r>
              <a:rPr lang="el-GR" sz="1500" dirty="0"/>
              <a:t>γ</a:t>
            </a:r>
            <a:r>
              <a:rPr lang="en-US" sz="1500" dirty="0"/>
              <a:t> ≥</a:t>
            </a:r>
            <a:r>
              <a:rPr lang="el-GR" sz="1500" dirty="0"/>
              <a:t> </a:t>
            </a:r>
            <a:r>
              <a:rPr lang="en-US" sz="1500" dirty="0"/>
              <a:t>1 such that </a:t>
            </a:r>
            <a:r>
              <a:rPr lang="el-GR" sz="1500" dirty="0"/>
              <a:t>α</a:t>
            </a:r>
            <a:r>
              <a:rPr lang="en-US" sz="1500" baseline="30000" dirty="0"/>
              <a:t> </a:t>
            </a:r>
            <a:r>
              <a:rPr lang="en-US" sz="1500" dirty="0"/>
              <a:t>* </a:t>
            </a:r>
            <a:r>
              <a:rPr lang="el-GR" sz="1500" dirty="0"/>
              <a:t>β</a:t>
            </a:r>
            <a:r>
              <a:rPr lang="en-US" sz="1500" baseline="30000" dirty="0"/>
              <a:t>2 </a:t>
            </a:r>
            <a:r>
              <a:rPr lang="en-US" sz="1500" dirty="0"/>
              <a:t>* </a:t>
            </a:r>
            <a:r>
              <a:rPr lang="el-GR" sz="1500" dirty="0"/>
              <a:t>γ</a:t>
            </a:r>
            <a:r>
              <a:rPr lang="en-US" sz="1500" baseline="30000" dirty="0"/>
              <a:t>2</a:t>
            </a:r>
            <a:r>
              <a:rPr lang="en-US" sz="1500" dirty="0"/>
              <a:t> = 2</a:t>
            </a:r>
            <a:br>
              <a:rPr lang="en-US" sz="1500" dirty="0"/>
            </a:br>
            <a:r>
              <a:rPr lang="en-US" sz="1500" dirty="0"/>
              <a:t>by running a search algorithm maximizing accuracy for doubling baseline cost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lnSpc>
                <a:spcPct val="150000"/>
              </a:lnSpc>
            </a:pPr>
            <a:r>
              <a:rPr lang="en-US" sz="1700" dirty="0"/>
              <a:t>To scale:</a:t>
            </a:r>
          </a:p>
          <a:p>
            <a:pPr marL="9398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500" dirty="0"/>
              <a:t>Pick </a:t>
            </a:r>
            <a:r>
              <a:rPr lang="el-GR" sz="1500" dirty="0"/>
              <a:t>Φ</a:t>
            </a:r>
            <a:r>
              <a:rPr lang="en-US" sz="1500" dirty="0"/>
              <a:t> = log</a:t>
            </a:r>
            <a:r>
              <a:rPr lang="en-US" sz="1500" baseline="-25000" dirty="0"/>
              <a:t>2 </a:t>
            </a:r>
            <a:r>
              <a:rPr lang="en-US" sz="1500" dirty="0"/>
              <a:t>(target cost / baseline cost),</a:t>
            </a:r>
            <a:br>
              <a:rPr lang="en-US" sz="1500" dirty="0"/>
            </a:br>
            <a:r>
              <a:rPr lang="en-US" sz="1500" dirty="0"/>
              <a:t>scale depth by </a:t>
            </a:r>
            <a:r>
              <a:rPr lang="el-GR" sz="1500" dirty="0"/>
              <a:t>α</a:t>
            </a:r>
            <a:r>
              <a:rPr lang="el-GR" sz="1500" baseline="30000" dirty="0"/>
              <a:t>Φ</a:t>
            </a:r>
            <a:r>
              <a:rPr lang="en-US" sz="1500" dirty="0"/>
              <a:t>, width by </a:t>
            </a:r>
            <a:r>
              <a:rPr lang="el-GR" sz="1500" dirty="0"/>
              <a:t>β</a:t>
            </a:r>
            <a:r>
              <a:rPr lang="el-GR" sz="1500" baseline="30000" dirty="0"/>
              <a:t>Φ</a:t>
            </a:r>
            <a:r>
              <a:rPr lang="en-US" sz="1500" dirty="0"/>
              <a:t>, resolution by </a:t>
            </a:r>
            <a:r>
              <a:rPr lang="el-GR" sz="1500" dirty="0"/>
              <a:t>γ</a:t>
            </a:r>
            <a:r>
              <a:rPr lang="el-GR" sz="1500" baseline="30000" dirty="0"/>
              <a:t>Φ</a:t>
            </a:r>
            <a:r>
              <a:rPr lang="en-US" baseline="30000" dirty="0"/>
              <a:t/>
            </a:r>
            <a:br>
              <a:rPr lang="en-US" baseline="30000" dirty="0"/>
            </a:br>
            <a:endParaRPr lang="en-US" baseline="30000" dirty="0"/>
          </a:p>
          <a:p>
            <a:pPr>
              <a:lnSpc>
                <a:spcPct val="150000"/>
              </a:lnSpc>
            </a:pPr>
            <a:r>
              <a:rPr lang="en-US" sz="1700" dirty="0"/>
              <a:t>Caveats: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sz="1500" dirty="0"/>
              <a:t>Does not consider memory accesses, only FLOPs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sz="1500" dirty="0"/>
              <a:t>Optimal proportions may vary with scale</a:t>
            </a:r>
          </a:p>
          <a:p>
            <a:pPr>
              <a:spcBef>
                <a:spcPts val="600"/>
              </a:spcBef>
            </a:pPr>
            <a:endParaRPr lang="en-US" baseline="300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01BF989D-82E3-45C8-9D9B-506668B74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21" y="313649"/>
            <a:ext cx="8520600" cy="572700"/>
          </a:xfrm>
        </p:spPr>
        <p:txBody>
          <a:bodyPr/>
          <a:lstStyle/>
          <a:p>
            <a:r>
              <a:rPr lang="en-US" sz="2800" dirty="0"/>
              <a:t>Compound Scaling</a:t>
            </a:r>
          </a:p>
        </p:txBody>
      </p:sp>
    </p:spTree>
    <p:extLst>
      <p:ext uri="{BB962C8B-B14F-4D97-AF65-F5344CB8AC3E}">
        <p14:creationId xmlns:p14="http://schemas.microsoft.com/office/powerpoint/2010/main" val="32929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110DBED-136D-41E7-A8C0-590D3C10B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708" y="799139"/>
            <a:ext cx="4762496" cy="3929422"/>
          </a:xfrm>
          <a:prstGeom prst="rect">
            <a:avLst/>
          </a:prstGeom>
        </p:spPr>
      </p:pic>
      <p:sp>
        <p:nvSpPr>
          <p:cNvPr id="43" name="מלבן 42"/>
          <p:cNvSpPr/>
          <p:nvPr/>
        </p:nvSpPr>
        <p:spPr>
          <a:xfrm>
            <a:off x="7993294" y="4654193"/>
            <a:ext cx="616450" cy="236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TextBox 41"/>
          <p:cNvSpPr txBox="1"/>
          <p:nvPr/>
        </p:nvSpPr>
        <p:spPr>
          <a:xfrm>
            <a:off x="8159493" y="4618457"/>
            <a:ext cx="383438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D4F88677-943A-4BA0-A9FC-6830B74370B3}" type="slidenum">
              <a:rPr lang="he-IL" smtClean="0">
                <a:solidFill>
                  <a:schemeClr val="accent6"/>
                </a:solidFill>
              </a:rPr>
              <a:t>31</a:t>
            </a:fld>
            <a:endParaRPr lang="he-IL" dirty="0">
              <a:solidFill>
                <a:schemeClr val="accent6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213B0E83-1F84-4291-9205-2BFB0C3C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55" y="270516"/>
            <a:ext cx="8520600" cy="572700"/>
          </a:xfrm>
        </p:spPr>
        <p:txBody>
          <a:bodyPr/>
          <a:lstStyle/>
          <a:p>
            <a:r>
              <a:rPr lang="en-US" sz="2800" dirty="0"/>
              <a:t>Combining it all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783ADFC9-6510-450D-BD6D-A7B8C118DC57}"/>
              </a:ext>
            </a:extLst>
          </p:cNvPr>
          <p:cNvSpPr txBox="1">
            <a:spLocks/>
          </p:cNvSpPr>
          <p:nvPr/>
        </p:nvSpPr>
        <p:spPr>
          <a:xfrm>
            <a:off x="1" y="933383"/>
            <a:ext cx="8828954" cy="302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1600" dirty="0"/>
              <a:t>Following the guidelines helps</a:t>
            </a:r>
            <a:br>
              <a:rPr lang="en-US" sz="1600" dirty="0"/>
            </a:br>
            <a:r>
              <a:rPr lang="en-US" sz="1600" dirty="0"/>
              <a:t>improve baseline efficiency</a:t>
            </a:r>
            <a:br>
              <a:rPr lang="en-US" sz="1600" dirty="0"/>
            </a:br>
            <a:endParaRPr lang="en-US" sz="1600" dirty="0"/>
          </a:p>
          <a:p>
            <a:r>
              <a:rPr lang="en-US" sz="1600" dirty="0"/>
              <a:t>Scaling increases accuracy but</a:t>
            </a:r>
            <a:br>
              <a:rPr lang="en-US" sz="1600" dirty="0"/>
            </a:br>
            <a:r>
              <a:rPr lang="en-US" sz="1600" dirty="0"/>
              <a:t>runs into diminishing returns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pPr marL="139700" indent="0">
              <a:buNone/>
            </a:pP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endParaRPr lang="en-US" sz="1600" dirty="0"/>
          </a:p>
        </p:txBody>
      </p:sp>
      <p:pic>
        <p:nvPicPr>
          <p:cNvPr id="10" name="Picture 2" descr="https://ralphhoweministries.com/wp-content/uploads/2016/07/Idiopathic-Neuropathy-What-to-do-now1.jpg">
            <a:extLst>
              <a:ext uri="{FF2B5EF4-FFF2-40B4-BE49-F238E27FC236}">
                <a16:creationId xmlns:a16="http://schemas.microsoft.com/office/drawing/2014/main" xmlns="" id="{FD91A78F-5E85-47FD-BCFB-0FFB7E573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3" y="2472816"/>
            <a:ext cx="3644186" cy="186097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41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56"/>
          <p:cNvSpPr txBox="1">
            <a:spLocks noGrp="1"/>
          </p:cNvSpPr>
          <p:nvPr>
            <p:ph type="body" idx="1"/>
          </p:nvPr>
        </p:nvSpPr>
        <p:spPr>
          <a:xfrm>
            <a:off x="2067005" y="1475333"/>
            <a:ext cx="7215308" cy="31072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Architecture determines Efficiency (Accuracy vs. Cost)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Cost isn’t just counting FLOPs 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There are many ways to design more efficient nets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sz="1600" dirty="0"/>
              <a:t>Each way has different tradeoffs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800" dirty="0"/>
              <a:t>Given more resources, we can apply scaling</a:t>
            </a:r>
          </a:p>
          <a:p>
            <a:pPr marL="14605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rgbClr val="FFFF00"/>
                </a:solidFill>
              </a:rPr>
              <a:t>          </a:t>
            </a:r>
            <a:r>
              <a:rPr lang="en-US" sz="2800" b="1" dirty="0">
                <a:solidFill>
                  <a:srgbClr val="FFFF00"/>
                </a:solidFill>
              </a:rPr>
              <a:t>Network architecture is still</a:t>
            </a:r>
            <a:br>
              <a:rPr lang="en-US" sz="2800" b="1" dirty="0">
                <a:solidFill>
                  <a:srgbClr val="FFFF00"/>
                </a:solidFill>
              </a:rPr>
            </a:br>
            <a:r>
              <a:rPr lang="en-US" sz="2800" b="1" dirty="0">
                <a:solidFill>
                  <a:srgbClr val="FFFF00"/>
                </a:solidFill>
              </a:rPr>
              <a:t>        more of an art than science</a:t>
            </a:r>
          </a:p>
        </p:txBody>
      </p:sp>
      <p:sp>
        <p:nvSpPr>
          <p:cNvPr id="980" name="Google Shape;980;p56"/>
          <p:cNvSpPr txBox="1">
            <a:spLocks noGrp="1"/>
          </p:cNvSpPr>
          <p:nvPr>
            <p:ph type="title"/>
          </p:nvPr>
        </p:nvSpPr>
        <p:spPr>
          <a:xfrm>
            <a:off x="705222" y="445025"/>
            <a:ext cx="811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Summary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19822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3"/>
          <p:cNvSpPr txBox="1">
            <a:spLocks/>
          </p:cNvSpPr>
          <p:nvPr/>
        </p:nvSpPr>
        <p:spPr>
          <a:xfrm>
            <a:off x="2953976" y="2208161"/>
            <a:ext cx="323604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ontserrat ExtraBold"/>
              <a:buNone/>
              <a:defRPr sz="20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7AF1"/>
              </a:buClr>
              <a:buSzPts val="2000"/>
              <a:buFont typeface="Montserrat ExtraBold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67AF1"/>
                </a:solidFill>
                <a:effectLst/>
                <a:uLnTx/>
                <a:uFillTx/>
                <a:latin typeface="Montserrat ExtraBold"/>
                <a:sym typeface="Montserrat ExtraBold"/>
              </a:rPr>
              <a:t>What Now?</a:t>
            </a:r>
            <a:endParaRPr kumimoji="0" lang="he-IL" sz="3600" b="0" i="0" u="none" strike="noStrike" kern="0" cap="none" spc="0" normalizeH="0" baseline="0" noProof="0" dirty="0">
              <a:ln>
                <a:noFill/>
              </a:ln>
              <a:solidFill>
                <a:srgbClr val="467AF1"/>
              </a:solidFill>
              <a:effectLst/>
              <a:uLnTx/>
              <a:uFillTx/>
              <a:latin typeface="Montserrat ExtraBold"/>
              <a:sym typeface="Montserrat ExtraBold"/>
            </a:endParaRPr>
          </a:p>
        </p:txBody>
      </p:sp>
      <p:pic>
        <p:nvPicPr>
          <p:cNvPr id="1026" name="Picture 2" descr="https://images-cdn.9gag.com/photo/aVQr728_460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6" t="19833" r="8594"/>
          <a:stretch/>
        </p:blipFill>
        <p:spPr bwMode="auto">
          <a:xfrm>
            <a:off x="2529171" y="563336"/>
            <a:ext cx="4085658" cy="401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4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מלבן 42"/>
          <p:cNvSpPr/>
          <p:nvPr/>
        </p:nvSpPr>
        <p:spPr>
          <a:xfrm>
            <a:off x="7993294" y="4654193"/>
            <a:ext cx="616450" cy="236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TextBox 41"/>
          <p:cNvSpPr txBox="1"/>
          <p:nvPr/>
        </p:nvSpPr>
        <p:spPr>
          <a:xfrm>
            <a:off x="8159493" y="4618457"/>
            <a:ext cx="383438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D4F88677-943A-4BA0-A9FC-6830B74370B3}" type="slidenum">
              <a:rPr lang="he-IL" smtClean="0">
                <a:solidFill>
                  <a:schemeClr val="accent6"/>
                </a:solidFill>
              </a:rPr>
              <a:t>34</a:t>
            </a:fld>
            <a:endParaRPr lang="he-IL" dirty="0">
              <a:solidFill>
                <a:schemeClr val="accent6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58E63FE7-6C68-4055-A072-71B75A9AE8E8}"/>
              </a:ext>
            </a:extLst>
          </p:cNvPr>
          <p:cNvSpPr txBox="1">
            <a:spLocks/>
          </p:cNvSpPr>
          <p:nvPr/>
        </p:nvSpPr>
        <p:spPr>
          <a:xfrm>
            <a:off x="297485" y="922084"/>
            <a:ext cx="8385473" cy="396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/>
              <a:t>Novel architectures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Sparse networks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Spiking networks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More…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spcBef>
                <a:spcPts val="600"/>
              </a:spcBef>
            </a:pPr>
            <a:endParaRPr lang="en-US" sz="2000" baseline="300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01BF989D-82E3-45C8-9D9B-506668B74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21" y="313649"/>
            <a:ext cx="8520600" cy="572700"/>
          </a:xfrm>
        </p:spPr>
        <p:txBody>
          <a:bodyPr/>
          <a:lstStyle/>
          <a:p>
            <a:r>
              <a:rPr lang="en-US" sz="2800" dirty="0"/>
              <a:t>Many directions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87B17C1-D31F-4A27-A1E5-7F56F119C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429" y="1088780"/>
            <a:ext cx="5532506" cy="367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4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70311" y="2017461"/>
            <a:ext cx="6407283" cy="1030200"/>
          </a:xfrm>
        </p:spPr>
        <p:txBody>
          <a:bodyPr/>
          <a:lstStyle/>
          <a:p>
            <a:pPr rtl="0">
              <a:lnSpc>
                <a:spcPct val="150000"/>
              </a:lnSpc>
            </a:pPr>
            <a:r>
              <a:rPr lang="en-US" dirty="0"/>
              <a:t>Thank you for Listening!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83911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0562" y="218995"/>
            <a:ext cx="8111100" cy="572700"/>
          </a:xfrm>
        </p:spPr>
        <p:txBody>
          <a:bodyPr/>
          <a:lstStyle/>
          <a:p>
            <a:r>
              <a:rPr lang="en-US" sz="3000" dirty="0"/>
              <a:t>Deep Learning - on a budget</a:t>
            </a:r>
            <a:endParaRPr lang="he-IL" sz="3000" dirty="0"/>
          </a:p>
        </p:txBody>
      </p:sp>
      <p:sp>
        <p:nvSpPr>
          <p:cNvPr id="8" name="מלבן 7"/>
          <p:cNvSpPr/>
          <p:nvPr/>
        </p:nvSpPr>
        <p:spPr>
          <a:xfrm>
            <a:off x="7993294" y="4654193"/>
            <a:ext cx="616450" cy="236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8159493" y="4618457"/>
            <a:ext cx="284052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41BB275C-40F8-4021-AB2E-239C47DA6673}" type="slidenum">
              <a:rPr lang="he-IL">
                <a:solidFill>
                  <a:schemeClr val="accent6"/>
                </a:solidFill>
              </a:rPr>
              <a:t>4</a:t>
            </a:fld>
            <a:endParaRPr lang="he-IL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https://www.e-zigurat.com/innovation-school/wp-content/uploads/sites/5/2019/03/20190326-iot-in-five-years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71" y="1022006"/>
            <a:ext cx="5813710" cy="336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60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54"/>
          <p:cNvSpPr txBox="1">
            <a:spLocks noGrp="1"/>
          </p:cNvSpPr>
          <p:nvPr>
            <p:ph type="title"/>
          </p:nvPr>
        </p:nvSpPr>
        <p:spPr>
          <a:xfrm>
            <a:off x="561530" y="248556"/>
            <a:ext cx="811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What can </a:t>
            </a:r>
            <a:r>
              <a:rPr lang="en-US" sz="2800" dirty="0" smtClean="0"/>
              <a:t>we do</a:t>
            </a:r>
            <a:r>
              <a:rPr lang="en" sz="2800" dirty="0" smtClean="0"/>
              <a:t>?</a:t>
            </a:r>
            <a:endParaRPr sz="2800" dirty="0"/>
          </a:p>
        </p:txBody>
      </p:sp>
      <p:sp>
        <p:nvSpPr>
          <p:cNvPr id="948" name="Google Shape;948;p54"/>
          <p:cNvSpPr txBox="1">
            <a:spLocks noGrp="1"/>
          </p:cNvSpPr>
          <p:nvPr>
            <p:ph type="title" idx="2"/>
          </p:nvPr>
        </p:nvSpPr>
        <p:spPr>
          <a:xfrm>
            <a:off x="1434457" y="3022653"/>
            <a:ext cx="2207400" cy="35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Design</a:t>
            </a:r>
            <a:endParaRPr sz="1600" dirty="0"/>
          </a:p>
        </p:txBody>
      </p:sp>
      <p:sp>
        <p:nvSpPr>
          <p:cNvPr id="949" name="Google Shape;949;p54"/>
          <p:cNvSpPr txBox="1">
            <a:spLocks noGrp="1"/>
          </p:cNvSpPr>
          <p:nvPr>
            <p:ph type="subTitle" idx="1"/>
          </p:nvPr>
        </p:nvSpPr>
        <p:spPr>
          <a:xfrm>
            <a:off x="1346479" y="3382108"/>
            <a:ext cx="2378136" cy="8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Creating new types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</a:t>
            </a:r>
            <a:r>
              <a:rPr lang="en" dirty="0"/>
              <a:t>f  architectures  </a:t>
            </a:r>
            <a:endParaRPr dirty="0"/>
          </a:p>
        </p:txBody>
      </p:sp>
      <p:sp>
        <p:nvSpPr>
          <p:cNvPr id="950" name="Google Shape;950;p54"/>
          <p:cNvSpPr txBox="1">
            <a:spLocks noGrp="1"/>
          </p:cNvSpPr>
          <p:nvPr>
            <p:ph type="title" idx="3"/>
          </p:nvPr>
        </p:nvSpPr>
        <p:spPr>
          <a:xfrm>
            <a:off x="5029532" y="3022653"/>
            <a:ext cx="2207400" cy="35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Compress</a:t>
            </a:r>
            <a:endParaRPr sz="1600" dirty="0"/>
          </a:p>
        </p:txBody>
      </p:sp>
      <p:sp>
        <p:nvSpPr>
          <p:cNvPr id="951" name="Google Shape;951;p54"/>
          <p:cNvSpPr txBox="1">
            <a:spLocks noGrp="1"/>
          </p:cNvSpPr>
          <p:nvPr>
            <p:ph type="subTitle" idx="4"/>
          </p:nvPr>
        </p:nvSpPr>
        <p:spPr>
          <a:xfrm>
            <a:off x="5029532" y="3368215"/>
            <a:ext cx="2207400" cy="8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Shrinking existing models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(Pruning, hashing, etc.)</a:t>
            </a:r>
            <a:endParaRPr dirty="0"/>
          </a:p>
        </p:txBody>
      </p:sp>
      <p:grpSp>
        <p:nvGrpSpPr>
          <p:cNvPr id="11" name="Google Shape;9089;p74"/>
          <p:cNvGrpSpPr/>
          <p:nvPr/>
        </p:nvGrpSpPr>
        <p:grpSpPr>
          <a:xfrm>
            <a:off x="2145613" y="1751149"/>
            <a:ext cx="785088" cy="1079353"/>
            <a:chOff x="-50469125" y="3183175"/>
            <a:chExt cx="233150" cy="301825"/>
          </a:xfrm>
        </p:grpSpPr>
        <p:sp>
          <p:nvSpPr>
            <p:cNvPr id="12" name="Google Shape;9090;p74"/>
            <p:cNvSpPr/>
            <p:nvPr/>
          </p:nvSpPr>
          <p:spPr>
            <a:xfrm>
              <a:off x="-50388775" y="3227275"/>
              <a:ext cx="70900" cy="70900"/>
            </a:xfrm>
            <a:custGeom>
              <a:avLst/>
              <a:gdLst/>
              <a:ahLst/>
              <a:cxnLst/>
              <a:rect l="l" t="t" r="r" b="b"/>
              <a:pathLst>
                <a:path w="2836" h="2836" extrusionOk="0">
                  <a:moveTo>
                    <a:pt x="1418" y="1072"/>
                  </a:moveTo>
                  <a:cubicBezTo>
                    <a:pt x="1638" y="1072"/>
                    <a:pt x="1796" y="1229"/>
                    <a:pt x="1796" y="1418"/>
                  </a:cubicBezTo>
                  <a:cubicBezTo>
                    <a:pt x="1796" y="1607"/>
                    <a:pt x="1638" y="1765"/>
                    <a:pt x="1418" y="1765"/>
                  </a:cubicBezTo>
                  <a:cubicBezTo>
                    <a:pt x="1229" y="1765"/>
                    <a:pt x="1071" y="1607"/>
                    <a:pt x="1071" y="1418"/>
                  </a:cubicBezTo>
                  <a:cubicBezTo>
                    <a:pt x="1071" y="1229"/>
                    <a:pt x="1229" y="1072"/>
                    <a:pt x="1418" y="1072"/>
                  </a:cubicBezTo>
                  <a:close/>
                  <a:moveTo>
                    <a:pt x="1418" y="1"/>
                  </a:moveTo>
                  <a:cubicBezTo>
                    <a:pt x="630" y="1"/>
                    <a:pt x="0" y="631"/>
                    <a:pt x="0" y="1418"/>
                  </a:cubicBezTo>
                  <a:cubicBezTo>
                    <a:pt x="0" y="2206"/>
                    <a:pt x="630" y="2836"/>
                    <a:pt x="1418" y="2836"/>
                  </a:cubicBezTo>
                  <a:cubicBezTo>
                    <a:pt x="2206" y="2836"/>
                    <a:pt x="2836" y="2206"/>
                    <a:pt x="2836" y="1418"/>
                  </a:cubicBezTo>
                  <a:cubicBezTo>
                    <a:pt x="2836" y="631"/>
                    <a:pt x="2206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091;p74"/>
            <p:cNvSpPr/>
            <p:nvPr/>
          </p:nvSpPr>
          <p:spPr>
            <a:xfrm>
              <a:off x="-50469125" y="3290275"/>
              <a:ext cx="233150" cy="194725"/>
            </a:xfrm>
            <a:custGeom>
              <a:avLst/>
              <a:gdLst/>
              <a:ahLst/>
              <a:cxnLst/>
              <a:rect l="l" t="t" r="r" b="b"/>
              <a:pathLst>
                <a:path w="9326" h="7789" extrusionOk="0">
                  <a:moveTo>
                    <a:pt x="4663" y="1072"/>
                  </a:moveTo>
                  <a:lnTo>
                    <a:pt x="6018" y="3907"/>
                  </a:lnTo>
                  <a:cubicBezTo>
                    <a:pt x="5672" y="4034"/>
                    <a:pt x="5356" y="4097"/>
                    <a:pt x="5010" y="4128"/>
                  </a:cubicBezTo>
                  <a:lnTo>
                    <a:pt x="5010" y="3813"/>
                  </a:lnTo>
                  <a:cubicBezTo>
                    <a:pt x="5010" y="3624"/>
                    <a:pt x="4852" y="3466"/>
                    <a:pt x="4663" y="3466"/>
                  </a:cubicBezTo>
                  <a:cubicBezTo>
                    <a:pt x="4443" y="3466"/>
                    <a:pt x="4285" y="3624"/>
                    <a:pt x="4285" y="3813"/>
                  </a:cubicBezTo>
                  <a:lnTo>
                    <a:pt x="4285" y="4128"/>
                  </a:lnTo>
                  <a:cubicBezTo>
                    <a:pt x="3939" y="4097"/>
                    <a:pt x="3592" y="4034"/>
                    <a:pt x="3277" y="3907"/>
                  </a:cubicBezTo>
                  <a:lnTo>
                    <a:pt x="4663" y="1072"/>
                  </a:lnTo>
                  <a:close/>
                  <a:moveTo>
                    <a:pt x="2836" y="1"/>
                  </a:moveTo>
                  <a:lnTo>
                    <a:pt x="1576" y="2647"/>
                  </a:lnTo>
                  <a:cubicBezTo>
                    <a:pt x="1387" y="2395"/>
                    <a:pt x="1229" y="2143"/>
                    <a:pt x="1103" y="1860"/>
                  </a:cubicBezTo>
                  <a:cubicBezTo>
                    <a:pt x="1034" y="1721"/>
                    <a:pt x="914" y="1634"/>
                    <a:pt x="781" y="1634"/>
                  </a:cubicBezTo>
                  <a:cubicBezTo>
                    <a:pt x="732" y="1634"/>
                    <a:pt x="681" y="1645"/>
                    <a:pt x="631" y="1671"/>
                  </a:cubicBezTo>
                  <a:cubicBezTo>
                    <a:pt x="442" y="1734"/>
                    <a:pt x="347" y="1923"/>
                    <a:pt x="442" y="2143"/>
                  </a:cubicBezTo>
                  <a:cubicBezTo>
                    <a:pt x="631" y="2553"/>
                    <a:pt x="914" y="2994"/>
                    <a:pt x="1229" y="3340"/>
                  </a:cubicBezTo>
                  <a:lnTo>
                    <a:pt x="158" y="5546"/>
                  </a:lnTo>
                  <a:cubicBezTo>
                    <a:pt x="1" y="5955"/>
                    <a:pt x="64" y="6396"/>
                    <a:pt x="347" y="6711"/>
                  </a:cubicBezTo>
                  <a:lnTo>
                    <a:pt x="127" y="7247"/>
                  </a:lnTo>
                  <a:cubicBezTo>
                    <a:pt x="32" y="7405"/>
                    <a:pt x="127" y="7657"/>
                    <a:pt x="284" y="7720"/>
                  </a:cubicBezTo>
                  <a:cubicBezTo>
                    <a:pt x="328" y="7746"/>
                    <a:pt x="376" y="7757"/>
                    <a:pt x="425" y="7757"/>
                  </a:cubicBezTo>
                  <a:cubicBezTo>
                    <a:pt x="554" y="7757"/>
                    <a:pt x="688" y="7676"/>
                    <a:pt x="757" y="7562"/>
                  </a:cubicBezTo>
                  <a:lnTo>
                    <a:pt x="977" y="7026"/>
                  </a:lnTo>
                  <a:cubicBezTo>
                    <a:pt x="1025" y="7032"/>
                    <a:pt x="1072" y="7035"/>
                    <a:pt x="1118" y="7035"/>
                  </a:cubicBezTo>
                  <a:cubicBezTo>
                    <a:pt x="1562" y="7035"/>
                    <a:pt x="1937" y="6770"/>
                    <a:pt x="2080" y="6428"/>
                  </a:cubicBezTo>
                  <a:lnTo>
                    <a:pt x="2962" y="4601"/>
                  </a:lnTo>
                  <a:cubicBezTo>
                    <a:pt x="3372" y="4758"/>
                    <a:pt x="3813" y="4884"/>
                    <a:pt x="4285" y="4916"/>
                  </a:cubicBezTo>
                  <a:lnTo>
                    <a:pt x="4285" y="5294"/>
                  </a:lnTo>
                  <a:cubicBezTo>
                    <a:pt x="4285" y="5483"/>
                    <a:pt x="4443" y="5640"/>
                    <a:pt x="4632" y="5640"/>
                  </a:cubicBezTo>
                  <a:cubicBezTo>
                    <a:pt x="4852" y="5640"/>
                    <a:pt x="5010" y="5483"/>
                    <a:pt x="5010" y="5294"/>
                  </a:cubicBezTo>
                  <a:lnTo>
                    <a:pt x="5010" y="4916"/>
                  </a:lnTo>
                  <a:cubicBezTo>
                    <a:pt x="5483" y="4884"/>
                    <a:pt x="5892" y="4821"/>
                    <a:pt x="6333" y="4601"/>
                  </a:cubicBezTo>
                  <a:lnTo>
                    <a:pt x="7215" y="6428"/>
                  </a:lnTo>
                  <a:cubicBezTo>
                    <a:pt x="7365" y="6787"/>
                    <a:pt x="7741" y="7060"/>
                    <a:pt x="8237" y="7060"/>
                  </a:cubicBezTo>
                  <a:cubicBezTo>
                    <a:pt x="8264" y="7060"/>
                    <a:pt x="8291" y="7060"/>
                    <a:pt x="8318" y="7058"/>
                  </a:cubicBezTo>
                  <a:lnTo>
                    <a:pt x="8538" y="7594"/>
                  </a:lnTo>
                  <a:cubicBezTo>
                    <a:pt x="8607" y="7708"/>
                    <a:pt x="8742" y="7789"/>
                    <a:pt x="8871" y="7789"/>
                  </a:cubicBezTo>
                  <a:cubicBezTo>
                    <a:pt x="8920" y="7789"/>
                    <a:pt x="8968" y="7777"/>
                    <a:pt x="9011" y="7751"/>
                  </a:cubicBezTo>
                  <a:cubicBezTo>
                    <a:pt x="9169" y="7562"/>
                    <a:pt x="9263" y="7373"/>
                    <a:pt x="9169" y="7215"/>
                  </a:cubicBezTo>
                  <a:lnTo>
                    <a:pt x="8948" y="6648"/>
                  </a:lnTo>
                  <a:cubicBezTo>
                    <a:pt x="9200" y="6333"/>
                    <a:pt x="9326" y="5924"/>
                    <a:pt x="9137" y="5514"/>
                  </a:cubicBezTo>
                  <a:lnTo>
                    <a:pt x="8066" y="3340"/>
                  </a:lnTo>
                  <a:cubicBezTo>
                    <a:pt x="8381" y="2994"/>
                    <a:pt x="8665" y="2553"/>
                    <a:pt x="8854" y="2143"/>
                  </a:cubicBezTo>
                  <a:cubicBezTo>
                    <a:pt x="8948" y="1923"/>
                    <a:pt x="8854" y="1734"/>
                    <a:pt x="8665" y="1671"/>
                  </a:cubicBezTo>
                  <a:cubicBezTo>
                    <a:pt x="8614" y="1645"/>
                    <a:pt x="8561" y="1634"/>
                    <a:pt x="8509" y="1634"/>
                  </a:cubicBezTo>
                  <a:cubicBezTo>
                    <a:pt x="8369" y="1634"/>
                    <a:pt x="8238" y="1721"/>
                    <a:pt x="8192" y="1860"/>
                  </a:cubicBezTo>
                  <a:cubicBezTo>
                    <a:pt x="8066" y="2143"/>
                    <a:pt x="7908" y="2395"/>
                    <a:pt x="7719" y="2647"/>
                  </a:cubicBezTo>
                  <a:lnTo>
                    <a:pt x="6459" y="1"/>
                  </a:lnTo>
                  <a:cubicBezTo>
                    <a:pt x="6113" y="631"/>
                    <a:pt x="5420" y="1041"/>
                    <a:pt x="4632" y="1041"/>
                  </a:cubicBezTo>
                  <a:cubicBezTo>
                    <a:pt x="3844" y="1041"/>
                    <a:pt x="3183" y="599"/>
                    <a:pt x="28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092;p74"/>
            <p:cNvSpPr/>
            <p:nvPr/>
          </p:nvSpPr>
          <p:spPr>
            <a:xfrm>
              <a:off x="-50379325" y="3183175"/>
              <a:ext cx="52775" cy="34675"/>
            </a:xfrm>
            <a:custGeom>
              <a:avLst/>
              <a:gdLst/>
              <a:ahLst/>
              <a:cxnLst/>
              <a:rect l="l" t="t" r="r" b="b"/>
              <a:pathLst>
                <a:path w="2111" h="1387" extrusionOk="0"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lnTo>
                    <a:pt x="0" y="1386"/>
                  </a:lnTo>
                  <a:cubicBezTo>
                    <a:pt x="315" y="1166"/>
                    <a:pt x="662" y="1103"/>
                    <a:pt x="1071" y="1103"/>
                  </a:cubicBezTo>
                  <a:cubicBezTo>
                    <a:pt x="1449" y="1103"/>
                    <a:pt x="1796" y="1166"/>
                    <a:pt x="2111" y="1386"/>
                  </a:cubicBezTo>
                  <a:lnTo>
                    <a:pt x="2111" y="1071"/>
                  </a:lnTo>
                  <a:cubicBezTo>
                    <a:pt x="2111" y="473"/>
                    <a:pt x="1638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9336;p74"/>
          <p:cNvGrpSpPr/>
          <p:nvPr/>
        </p:nvGrpSpPr>
        <p:grpSpPr>
          <a:xfrm>
            <a:off x="5588032" y="1867266"/>
            <a:ext cx="1090399" cy="881141"/>
            <a:chOff x="-45673275" y="3199325"/>
            <a:chExt cx="299325" cy="302075"/>
          </a:xfrm>
        </p:grpSpPr>
        <p:sp>
          <p:nvSpPr>
            <p:cNvPr id="16" name="Google Shape;9337;p74"/>
            <p:cNvSpPr/>
            <p:nvPr/>
          </p:nvSpPr>
          <p:spPr>
            <a:xfrm>
              <a:off x="-45672500" y="3199325"/>
              <a:ext cx="298550" cy="194175"/>
            </a:xfrm>
            <a:custGeom>
              <a:avLst/>
              <a:gdLst/>
              <a:ahLst/>
              <a:cxnLst/>
              <a:rect l="l" t="t" r="r" b="b"/>
              <a:pathLst>
                <a:path w="11942" h="7767" extrusionOk="0">
                  <a:moveTo>
                    <a:pt x="5947" y="0"/>
                  </a:moveTo>
                  <a:cubicBezTo>
                    <a:pt x="5884" y="0"/>
                    <a:pt x="5829" y="16"/>
                    <a:pt x="5798" y="47"/>
                  </a:cubicBezTo>
                  <a:lnTo>
                    <a:pt x="158" y="3607"/>
                  </a:lnTo>
                  <a:cubicBezTo>
                    <a:pt x="32" y="3670"/>
                    <a:pt x="1" y="3765"/>
                    <a:pt x="1" y="3922"/>
                  </a:cubicBezTo>
                  <a:cubicBezTo>
                    <a:pt x="1" y="4017"/>
                    <a:pt x="64" y="4143"/>
                    <a:pt x="158" y="4237"/>
                  </a:cubicBezTo>
                  <a:lnTo>
                    <a:pt x="5735" y="7735"/>
                  </a:lnTo>
                  <a:cubicBezTo>
                    <a:pt x="5798" y="7766"/>
                    <a:pt x="5861" y="7766"/>
                    <a:pt x="5955" y="7766"/>
                  </a:cubicBezTo>
                  <a:cubicBezTo>
                    <a:pt x="6018" y="7766"/>
                    <a:pt x="6050" y="7766"/>
                    <a:pt x="6144" y="7735"/>
                  </a:cubicBezTo>
                  <a:lnTo>
                    <a:pt x="11784" y="4237"/>
                  </a:lnTo>
                  <a:cubicBezTo>
                    <a:pt x="11878" y="4143"/>
                    <a:pt x="11941" y="4080"/>
                    <a:pt x="11941" y="3922"/>
                  </a:cubicBezTo>
                  <a:cubicBezTo>
                    <a:pt x="11941" y="3796"/>
                    <a:pt x="11847" y="3670"/>
                    <a:pt x="11784" y="3607"/>
                  </a:cubicBezTo>
                  <a:lnTo>
                    <a:pt x="6144" y="47"/>
                  </a:lnTo>
                  <a:cubicBezTo>
                    <a:pt x="6081" y="16"/>
                    <a:pt x="6010" y="0"/>
                    <a:pt x="59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338;p74"/>
            <p:cNvSpPr/>
            <p:nvPr/>
          </p:nvSpPr>
          <p:spPr>
            <a:xfrm>
              <a:off x="-45673275" y="3387150"/>
              <a:ext cx="299325" cy="114250"/>
            </a:xfrm>
            <a:custGeom>
              <a:avLst/>
              <a:gdLst/>
              <a:ahLst/>
              <a:cxnLst/>
              <a:rect l="l" t="t" r="r" b="b"/>
              <a:pathLst>
                <a:path w="11973" h="4570" extrusionOk="0">
                  <a:moveTo>
                    <a:pt x="693" y="1"/>
                  </a:moveTo>
                  <a:lnTo>
                    <a:pt x="158" y="348"/>
                  </a:lnTo>
                  <a:cubicBezTo>
                    <a:pt x="32" y="411"/>
                    <a:pt x="0" y="505"/>
                    <a:pt x="0" y="663"/>
                  </a:cubicBezTo>
                  <a:cubicBezTo>
                    <a:pt x="0" y="789"/>
                    <a:pt x="63" y="883"/>
                    <a:pt x="158" y="978"/>
                  </a:cubicBezTo>
                  <a:lnTo>
                    <a:pt x="5797" y="4506"/>
                  </a:lnTo>
                  <a:cubicBezTo>
                    <a:pt x="5829" y="4569"/>
                    <a:pt x="5892" y="4569"/>
                    <a:pt x="5986" y="4569"/>
                  </a:cubicBezTo>
                  <a:cubicBezTo>
                    <a:pt x="6049" y="4569"/>
                    <a:pt x="6112" y="4569"/>
                    <a:pt x="6175" y="4506"/>
                  </a:cubicBezTo>
                  <a:lnTo>
                    <a:pt x="11815" y="978"/>
                  </a:lnTo>
                  <a:cubicBezTo>
                    <a:pt x="11941" y="883"/>
                    <a:pt x="11972" y="820"/>
                    <a:pt x="11972" y="663"/>
                  </a:cubicBezTo>
                  <a:cubicBezTo>
                    <a:pt x="11972" y="537"/>
                    <a:pt x="11878" y="411"/>
                    <a:pt x="11815" y="348"/>
                  </a:cubicBezTo>
                  <a:lnTo>
                    <a:pt x="11248" y="1"/>
                  </a:lnTo>
                  <a:lnTo>
                    <a:pt x="6175" y="3151"/>
                  </a:lnTo>
                  <a:cubicBezTo>
                    <a:pt x="6144" y="3183"/>
                    <a:pt x="6049" y="3183"/>
                    <a:pt x="5986" y="3183"/>
                  </a:cubicBezTo>
                  <a:cubicBezTo>
                    <a:pt x="5892" y="3183"/>
                    <a:pt x="5860" y="3183"/>
                    <a:pt x="5797" y="3151"/>
                  </a:cubicBezTo>
                  <a:lnTo>
                    <a:pt x="6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339;p74"/>
            <p:cNvSpPr/>
            <p:nvPr/>
          </p:nvSpPr>
          <p:spPr>
            <a:xfrm>
              <a:off x="-45673275" y="3334400"/>
              <a:ext cx="299325" cy="113425"/>
            </a:xfrm>
            <a:custGeom>
              <a:avLst/>
              <a:gdLst/>
              <a:ahLst/>
              <a:cxnLst/>
              <a:rect l="l" t="t" r="r" b="b"/>
              <a:pathLst>
                <a:path w="11973" h="4537" extrusionOk="0">
                  <a:moveTo>
                    <a:pt x="693" y="0"/>
                  </a:moveTo>
                  <a:lnTo>
                    <a:pt x="158" y="378"/>
                  </a:lnTo>
                  <a:cubicBezTo>
                    <a:pt x="32" y="441"/>
                    <a:pt x="0" y="536"/>
                    <a:pt x="0" y="693"/>
                  </a:cubicBezTo>
                  <a:cubicBezTo>
                    <a:pt x="0" y="851"/>
                    <a:pt x="63" y="914"/>
                    <a:pt x="158" y="1008"/>
                  </a:cubicBezTo>
                  <a:lnTo>
                    <a:pt x="5797" y="4505"/>
                  </a:lnTo>
                  <a:cubicBezTo>
                    <a:pt x="5829" y="4537"/>
                    <a:pt x="5892" y="4537"/>
                    <a:pt x="5986" y="4537"/>
                  </a:cubicBezTo>
                  <a:cubicBezTo>
                    <a:pt x="6049" y="4537"/>
                    <a:pt x="6112" y="4537"/>
                    <a:pt x="6175" y="4505"/>
                  </a:cubicBezTo>
                  <a:lnTo>
                    <a:pt x="11815" y="1008"/>
                  </a:lnTo>
                  <a:cubicBezTo>
                    <a:pt x="11941" y="914"/>
                    <a:pt x="11972" y="851"/>
                    <a:pt x="11972" y="693"/>
                  </a:cubicBezTo>
                  <a:cubicBezTo>
                    <a:pt x="11972" y="536"/>
                    <a:pt x="11878" y="441"/>
                    <a:pt x="11815" y="378"/>
                  </a:cubicBezTo>
                  <a:lnTo>
                    <a:pt x="11248" y="0"/>
                  </a:lnTo>
                  <a:lnTo>
                    <a:pt x="6175" y="3214"/>
                  </a:lnTo>
                  <a:cubicBezTo>
                    <a:pt x="6144" y="3245"/>
                    <a:pt x="6049" y="3245"/>
                    <a:pt x="5986" y="3245"/>
                  </a:cubicBezTo>
                  <a:cubicBezTo>
                    <a:pt x="5892" y="3245"/>
                    <a:pt x="5860" y="3245"/>
                    <a:pt x="5797" y="3214"/>
                  </a:cubicBezTo>
                  <a:lnTo>
                    <a:pt x="6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מלבן מעוגל 1"/>
          <p:cNvSpPr/>
          <p:nvPr/>
        </p:nvSpPr>
        <p:spPr>
          <a:xfrm>
            <a:off x="1387858" y="1433216"/>
            <a:ext cx="2295378" cy="2794571"/>
          </a:xfrm>
          <a:prstGeom prst="roundRect">
            <a:avLst/>
          </a:prstGeom>
          <a:noFill/>
          <a:ln w="38100">
            <a:solidFill>
              <a:srgbClr val="24FA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/>
          <p:cNvSpPr/>
          <p:nvPr/>
        </p:nvSpPr>
        <p:spPr>
          <a:xfrm>
            <a:off x="7993294" y="4654193"/>
            <a:ext cx="616450" cy="236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TextBox 21"/>
          <p:cNvSpPr txBox="1"/>
          <p:nvPr/>
        </p:nvSpPr>
        <p:spPr>
          <a:xfrm>
            <a:off x="8159493" y="4618457"/>
            <a:ext cx="284052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CAA36FB6-DB34-41B2-B724-66590517A2C8}" type="slidenum">
              <a:rPr lang="he-IL" smtClean="0">
                <a:solidFill>
                  <a:schemeClr val="accent6"/>
                </a:solidFill>
              </a:rPr>
              <a:t>5</a:t>
            </a:fld>
            <a:endParaRPr lang="he-IL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9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0562" y="218995"/>
            <a:ext cx="8111100" cy="572700"/>
          </a:xfrm>
        </p:spPr>
        <p:txBody>
          <a:bodyPr/>
          <a:lstStyle/>
          <a:p>
            <a:r>
              <a:rPr lang="en-US" sz="3000" dirty="0"/>
              <a:t>Back to Basics</a:t>
            </a:r>
            <a:endParaRPr lang="he-IL" sz="3000" dirty="0"/>
          </a:p>
        </p:txBody>
      </p:sp>
      <p:sp>
        <p:nvSpPr>
          <p:cNvPr id="8" name="מלבן 7"/>
          <p:cNvSpPr/>
          <p:nvPr/>
        </p:nvSpPr>
        <p:spPr>
          <a:xfrm>
            <a:off x="7993294" y="4654193"/>
            <a:ext cx="616450" cy="236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8159493" y="4618457"/>
            <a:ext cx="284052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41BB275C-40F8-4021-AB2E-239C47DA6673}" type="slidenum">
              <a:rPr lang="he-IL">
                <a:solidFill>
                  <a:schemeClr val="accent6"/>
                </a:solidFill>
              </a:rPr>
              <a:t>6</a:t>
            </a:fld>
            <a:endParaRPr lang="he-IL" dirty="0">
              <a:solidFill>
                <a:schemeClr val="accent6"/>
              </a:solidFill>
            </a:endParaRPr>
          </a:p>
        </p:txBody>
      </p:sp>
      <p:sp>
        <p:nvSpPr>
          <p:cNvPr id="13" name="Google Shape;880;p49"/>
          <p:cNvSpPr txBox="1">
            <a:spLocks/>
          </p:cNvSpPr>
          <p:nvPr/>
        </p:nvSpPr>
        <p:spPr>
          <a:xfrm>
            <a:off x="835093" y="3354566"/>
            <a:ext cx="6221373" cy="1417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9700" indent="0" algn="l">
              <a:buSzPts val="1400"/>
            </a:pPr>
            <a:r>
              <a:rPr lang="en-US" sz="1600" i="1" dirty="0"/>
              <a:t>Convolutional Neural Networks </a:t>
            </a:r>
            <a:endParaRPr lang="en-US" sz="1600" dirty="0"/>
          </a:p>
          <a:p>
            <a:pPr lvl="1" algn="l">
              <a:spcBef>
                <a:spcPts val="1000"/>
              </a:spcBef>
              <a:spcAft>
                <a:spcPts val="600"/>
              </a:spcAft>
              <a:buSzPts val="1400"/>
              <a:buFont typeface="Montserrat"/>
              <a:buChar char="●"/>
            </a:pPr>
            <a:r>
              <a:rPr lang="en-US" sz="1400" dirty="0"/>
              <a:t>Basis for CV-oriented nets</a:t>
            </a:r>
          </a:p>
          <a:p>
            <a:pPr lvl="1" algn="l">
              <a:spcBef>
                <a:spcPts val="1000"/>
              </a:spcBef>
              <a:spcAft>
                <a:spcPts val="600"/>
              </a:spcAft>
              <a:buSzPts val="1400"/>
              <a:buFont typeface="Montserrat"/>
              <a:buChar char="●"/>
            </a:pPr>
            <a:r>
              <a:rPr lang="en-US" sz="1400" dirty="0"/>
              <a:t>Convolution operations are costly</a:t>
            </a:r>
          </a:p>
          <a:p>
            <a:pPr lvl="1" algn="l">
              <a:spcBef>
                <a:spcPts val="1000"/>
              </a:spcBef>
              <a:spcAft>
                <a:spcPts val="600"/>
              </a:spcAft>
              <a:buSzPts val="1400"/>
              <a:buFont typeface="Montserrat"/>
              <a:buChar char="●"/>
            </a:pPr>
            <a:endParaRPr lang="en-US" sz="1400" dirty="0"/>
          </a:p>
          <a:p>
            <a:pPr marL="139700" indent="0" algn="l">
              <a:buSzPts val="1400"/>
            </a:pPr>
            <a:endParaRPr lang="en-US" sz="1500" dirty="0"/>
          </a:p>
        </p:txBody>
      </p:sp>
      <p:sp>
        <p:nvSpPr>
          <p:cNvPr id="15" name="Google Shape;883;p49"/>
          <p:cNvSpPr txBox="1">
            <a:spLocks noGrp="1"/>
          </p:cNvSpPr>
          <p:nvPr>
            <p:ph type="title" idx="3"/>
          </p:nvPr>
        </p:nvSpPr>
        <p:spPr>
          <a:xfrm>
            <a:off x="838787" y="2781866"/>
            <a:ext cx="2603182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Basic Building Blocks</a:t>
            </a:r>
            <a:endParaRPr sz="1600" dirty="0"/>
          </a:p>
        </p:txBody>
      </p:sp>
      <p:sp>
        <p:nvSpPr>
          <p:cNvPr id="17" name="Google Shape;880;p49"/>
          <p:cNvSpPr txBox="1">
            <a:spLocks/>
          </p:cNvSpPr>
          <p:nvPr/>
        </p:nvSpPr>
        <p:spPr>
          <a:xfrm>
            <a:off x="838787" y="1607067"/>
            <a:ext cx="5911335" cy="131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9700" indent="0" algn="l">
              <a:buSzPts val="1400"/>
            </a:pPr>
            <a:r>
              <a:rPr lang="en-US" sz="1600" i="1" dirty="0"/>
              <a:t>Cost:</a:t>
            </a:r>
            <a:r>
              <a:rPr lang="en-US" sz="1600" dirty="0"/>
              <a:t> Float-point operations (FLOPs)</a:t>
            </a:r>
          </a:p>
          <a:p>
            <a:pPr lvl="1" algn="l">
              <a:spcBef>
                <a:spcPts val="1000"/>
              </a:spcBef>
              <a:spcAft>
                <a:spcPts val="600"/>
              </a:spcAft>
              <a:buSzPts val="1400"/>
              <a:buFont typeface="Montserrat"/>
              <a:buChar char="●"/>
            </a:pPr>
            <a:r>
              <a:rPr lang="en-US" sz="1400" dirty="0"/>
              <a:t>Mult/Add operations</a:t>
            </a:r>
          </a:p>
          <a:p>
            <a:pPr marL="139700" indent="0" algn="l">
              <a:spcBef>
                <a:spcPts val="1000"/>
              </a:spcBef>
              <a:buSzPts val="1400"/>
            </a:pPr>
            <a:r>
              <a:rPr lang="en-US" sz="1600" i="1" dirty="0"/>
              <a:t>Efficiency: </a:t>
            </a:r>
            <a:r>
              <a:rPr lang="en-US" sz="1600" dirty="0"/>
              <a:t>Accuracy vs. Cost</a:t>
            </a:r>
          </a:p>
          <a:p>
            <a:pPr indent="-317500" algn="l">
              <a:spcBef>
                <a:spcPts val="1000"/>
              </a:spcBef>
              <a:buSzPts val="1400"/>
              <a:buFont typeface="Montserrat"/>
              <a:buChar char="●"/>
            </a:pPr>
            <a:endParaRPr lang="en-US" sz="1500" dirty="0"/>
          </a:p>
        </p:txBody>
      </p:sp>
      <p:sp>
        <p:nvSpPr>
          <p:cNvPr id="18" name="Google Shape;883;p49"/>
          <p:cNvSpPr txBox="1">
            <a:spLocks noGrp="1"/>
          </p:cNvSpPr>
          <p:nvPr>
            <p:ph type="title" idx="3"/>
          </p:nvPr>
        </p:nvSpPr>
        <p:spPr>
          <a:xfrm>
            <a:off x="838787" y="981909"/>
            <a:ext cx="2827274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Measuring Efficiency</a:t>
            </a:r>
            <a:endParaRPr sz="1600" dirty="0"/>
          </a:p>
        </p:txBody>
      </p:sp>
      <p:graphicFrame>
        <p:nvGraphicFramePr>
          <p:cNvPr id="20" name="תרשים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8070224"/>
              </p:ext>
            </p:extLst>
          </p:nvPr>
        </p:nvGraphicFramePr>
        <p:xfrm>
          <a:off x="5447638" y="1041458"/>
          <a:ext cx="2852737" cy="3100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722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8" grpId="0"/>
      <p:bldGraphic spid="2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5"/>
          <p:cNvSpPr txBox="1">
            <a:spLocks noGrp="1"/>
          </p:cNvSpPr>
          <p:nvPr>
            <p:ph type="title"/>
          </p:nvPr>
        </p:nvSpPr>
        <p:spPr>
          <a:xfrm>
            <a:off x="774038" y="2303250"/>
            <a:ext cx="441441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CONVOLUTION</a:t>
            </a:r>
            <a:br>
              <a:rPr lang="en" dirty="0"/>
            </a:br>
            <a:r>
              <a:rPr lang="en" dirty="0"/>
              <a:t>OPERATIONS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5" name="Google Shape;295;p35"/>
          <p:cNvSpPr txBox="1">
            <a:spLocks/>
          </p:cNvSpPr>
          <p:nvPr/>
        </p:nvSpPr>
        <p:spPr>
          <a:xfrm>
            <a:off x="5078910" y="2303250"/>
            <a:ext cx="3320811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ExtraBold"/>
              <a:buNone/>
              <a:defRPr sz="36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MINIMUM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 COST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18811" y="4669972"/>
            <a:ext cx="2143536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Montserrat" panose="020B0604020202020204" charset="0"/>
              </a:rPr>
              <a:t>*What about accuracy…?</a:t>
            </a:r>
            <a:endParaRPr lang="he-IL" sz="1200" dirty="0">
              <a:solidFill>
                <a:schemeClr val="bg1"/>
              </a:solidFill>
              <a:latin typeface="Montserrat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0562" y="218995"/>
            <a:ext cx="8111100" cy="572700"/>
          </a:xfrm>
        </p:spPr>
        <p:txBody>
          <a:bodyPr/>
          <a:lstStyle/>
          <a:p>
            <a:r>
              <a:rPr lang="en-US" sz="3000" dirty="0"/>
              <a:t>But how?</a:t>
            </a:r>
            <a:endParaRPr lang="he-IL" sz="3000" dirty="0"/>
          </a:p>
        </p:txBody>
      </p:sp>
      <p:sp>
        <p:nvSpPr>
          <p:cNvPr id="8" name="מלבן 7"/>
          <p:cNvSpPr/>
          <p:nvPr/>
        </p:nvSpPr>
        <p:spPr>
          <a:xfrm>
            <a:off x="7993294" y="4654193"/>
            <a:ext cx="616450" cy="236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8159493" y="4618457"/>
            <a:ext cx="284052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41BB275C-40F8-4021-AB2E-239C47DA6673}" type="slidenum">
              <a:rPr lang="he-IL">
                <a:solidFill>
                  <a:schemeClr val="accent6"/>
                </a:solidFill>
              </a:rPr>
              <a:t>8</a:t>
            </a:fld>
            <a:endParaRPr lang="he-IL" dirty="0">
              <a:solidFill>
                <a:schemeClr val="accent6"/>
              </a:solidFill>
            </a:endParaRPr>
          </a:p>
        </p:txBody>
      </p:sp>
      <p:grpSp>
        <p:nvGrpSpPr>
          <p:cNvPr id="22" name="קבוצה 21"/>
          <p:cNvGrpSpPr/>
          <p:nvPr/>
        </p:nvGrpSpPr>
        <p:grpSpPr>
          <a:xfrm>
            <a:off x="1217727" y="980508"/>
            <a:ext cx="7116295" cy="2569259"/>
            <a:chOff x="435211" y="1149985"/>
            <a:chExt cx="8206451" cy="3148947"/>
          </a:xfrm>
        </p:grpSpPr>
        <p:pic>
          <p:nvPicPr>
            <p:cNvPr id="3076" name="Picture 4" descr="https://miro.medium.com/max/1995/1*QZYNiE9NETKrh-AiIIKP1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211" y="1474580"/>
              <a:ext cx="8206451" cy="2768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144232" y="1149985"/>
              <a:ext cx="819286" cy="39607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500" dirty="0">
                  <a:latin typeface="Montserrat" panose="020B0604020202020204" charset="0"/>
                </a:rPr>
                <a:t>Input</a:t>
              </a:r>
              <a:endParaRPr lang="he-IL" sz="1500" dirty="0">
                <a:latin typeface="Montserrat" panose="020B060402020202020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67577" y="1159774"/>
              <a:ext cx="1030023" cy="39607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500" dirty="0">
                  <a:latin typeface="Montserrat" panose="020B0604020202020204" charset="0"/>
                </a:rPr>
                <a:t>Output</a:t>
              </a:r>
              <a:endParaRPr lang="he-IL" sz="1500" dirty="0">
                <a:latin typeface="Montserrat" panose="020B060402020202020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81583" y="3902853"/>
              <a:ext cx="893229" cy="39607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500" dirty="0" smtClean="0">
                  <a:latin typeface="Montserrat" panose="020B0604020202020204" charset="0"/>
                </a:rPr>
                <a:t>Filters</a:t>
              </a:r>
              <a:endParaRPr lang="he-IL" sz="1500" dirty="0">
                <a:latin typeface="Montserrat" panose="020B060402020202020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546030" y="3705425"/>
            <a:ext cx="3211136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en-US" dirty="0">
                <a:latin typeface="Montserrat" panose="020B0604020202020204" charset="0"/>
              </a:rPr>
              <a:t>5-by-5 feature maps</a:t>
            </a:r>
          </a:p>
          <a:p>
            <a:pPr algn="r"/>
            <a:r>
              <a:rPr lang="en-US" dirty="0">
                <a:latin typeface="Montserrat" panose="020B0604020202020204" charset="0"/>
              </a:rPr>
              <a:t>Summed over 3 input channels</a:t>
            </a:r>
          </a:p>
          <a:p>
            <a:pPr algn="r"/>
            <a:r>
              <a:rPr lang="en-US" dirty="0">
                <a:latin typeface="Montserrat" panose="020B0604020202020204" charset="0"/>
              </a:rPr>
              <a:t>Repeated for 128 output channels</a:t>
            </a:r>
          </a:p>
        </p:txBody>
      </p:sp>
      <p:grpSp>
        <p:nvGrpSpPr>
          <p:cNvPr id="60" name="קבוצה 59"/>
          <p:cNvGrpSpPr/>
          <p:nvPr/>
        </p:nvGrpSpPr>
        <p:grpSpPr>
          <a:xfrm>
            <a:off x="415057" y="2568170"/>
            <a:ext cx="3257623" cy="1875919"/>
            <a:chOff x="415057" y="2568170"/>
            <a:chExt cx="3257623" cy="1875919"/>
          </a:xfrm>
        </p:grpSpPr>
        <p:sp>
          <p:nvSpPr>
            <p:cNvPr id="21" name="TextBox 20"/>
            <p:cNvSpPr txBox="1"/>
            <p:nvPr/>
          </p:nvSpPr>
          <p:spPr>
            <a:xfrm>
              <a:off x="415057" y="3705425"/>
              <a:ext cx="3257623" cy="73866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>
                  <a:latin typeface="Montserrat" panose="020B0604020202020204" charset="0"/>
                </a:rPr>
                <a:t>3-by-3 kernel</a:t>
              </a:r>
            </a:p>
            <a:p>
              <a:r>
                <a:rPr lang="en-US" dirty="0">
                  <a:latin typeface="Montserrat" panose="020B0604020202020204" charset="0"/>
                </a:rPr>
                <a:t>Applied over 3 input channels </a:t>
              </a:r>
            </a:p>
            <a:p>
              <a:r>
                <a:rPr lang="en-US" dirty="0">
                  <a:latin typeface="Montserrat" panose="020B0604020202020204" charset="0"/>
                </a:rPr>
                <a:t>Repeated for 128 output channels </a:t>
              </a:r>
            </a:p>
          </p:txBody>
        </p:sp>
        <p:cxnSp>
          <p:nvCxnSpPr>
            <p:cNvPr id="39" name="מחבר חץ ישר 38"/>
            <p:cNvCxnSpPr/>
            <p:nvPr/>
          </p:nvCxnSpPr>
          <p:spPr>
            <a:xfrm flipV="1">
              <a:off x="2694317" y="2568170"/>
              <a:ext cx="585627" cy="1273994"/>
            </a:xfrm>
            <a:prstGeom prst="straightConnector1">
              <a:avLst/>
            </a:prstGeom>
            <a:ln w="76200">
              <a:solidFill>
                <a:srgbClr val="D7FF0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מחבר חץ ישר 42"/>
          <p:cNvCxnSpPr/>
          <p:nvPr/>
        </p:nvCxnSpPr>
        <p:spPr>
          <a:xfrm flipH="1" flipV="1">
            <a:off x="5258057" y="2568170"/>
            <a:ext cx="703443" cy="1273994"/>
          </a:xfrm>
          <a:prstGeom prst="straightConnector1">
            <a:avLst/>
          </a:prstGeom>
          <a:ln w="76200">
            <a:solidFill>
              <a:srgbClr val="D7FF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לבן 2"/>
          <p:cNvSpPr/>
          <p:nvPr/>
        </p:nvSpPr>
        <p:spPr>
          <a:xfrm>
            <a:off x="945834" y="988495"/>
            <a:ext cx="1910993" cy="2399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5732980" y="840179"/>
            <a:ext cx="2884728" cy="2735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519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0562" y="218995"/>
            <a:ext cx="8111100" cy="1014926"/>
          </a:xfrm>
        </p:spPr>
        <p:txBody>
          <a:bodyPr/>
          <a:lstStyle/>
          <a:p>
            <a:r>
              <a:rPr lang="en-US" sz="2800" dirty="0"/>
              <a:t>Depth-wise &amp; Point-wise Convolution</a:t>
            </a:r>
            <a:br>
              <a:rPr lang="en-US" sz="2800" dirty="0"/>
            </a:br>
            <a:r>
              <a:rPr lang="en-US" i="1" dirty="0"/>
              <a:t>(Decomposing the filter)</a:t>
            </a:r>
            <a:endParaRPr lang="he-IL" i="1" dirty="0"/>
          </a:p>
        </p:txBody>
      </p:sp>
      <p:sp>
        <p:nvSpPr>
          <p:cNvPr id="8" name="מלבן 7"/>
          <p:cNvSpPr/>
          <p:nvPr/>
        </p:nvSpPr>
        <p:spPr>
          <a:xfrm>
            <a:off x="7993294" y="4654193"/>
            <a:ext cx="616450" cy="236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8159493" y="4618457"/>
            <a:ext cx="284052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41BB275C-40F8-4021-AB2E-239C47DA6673}" type="slidenum">
              <a:rPr lang="he-IL">
                <a:solidFill>
                  <a:schemeClr val="accent6"/>
                </a:solidFill>
              </a:rPr>
              <a:t>9</a:t>
            </a:fld>
            <a:endParaRPr lang="he-IL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7852" y="3675481"/>
            <a:ext cx="2896947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>
                <a:latin typeface="Montserrat" panose="020B0604020202020204" charset="0"/>
              </a:rPr>
              <a:t>3-by-3 kernel</a:t>
            </a:r>
          </a:p>
          <a:p>
            <a:r>
              <a:rPr lang="en-US" dirty="0">
                <a:solidFill>
                  <a:srgbClr val="FF0000"/>
                </a:solidFill>
                <a:latin typeface="Montserrat" panose="020B0604020202020204" charset="0"/>
              </a:rPr>
              <a:t>Applied 1 per input channel</a:t>
            </a:r>
          </a:p>
          <a:p>
            <a:r>
              <a:rPr lang="en-US" dirty="0">
                <a:solidFill>
                  <a:srgbClr val="FF0000"/>
                </a:solidFill>
                <a:latin typeface="Montserrat" panose="020B0604020202020204" charset="0"/>
              </a:rPr>
              <a:t>Repeated for 3 input channels</a:t>
            </a:r>
          </a:p>
        </p:txBody>
      </p:sp>
      <p:grpSp>
        <p:nvGrpSpPr>
          <p:cNvPr id="4" name="קבוצה 3"/>
          <p:cNvGrpSpPr/>
          <p:nvPr/>
        </p:nvGrpSpPr>
        <p:grpSpPr>
          <a:xfrm>
            <a:off x="530562" y="1438233"/>
            <a:ext cx="7952999" cy="2140096"/>
            <a:chOff x="530562" y="1033285"/>
            <a:chExt cx="7952999" cy="2140096"/>
          </a:xfrm>
        </p:grpSpPr>
        <p:pic>
          <p:nvPicPr>
            <p:cNvPr id="2050" name="Picture 2" descr="https://miro.medium.com/max/3244/1*Ln60_L0pg1gBB5TosrReW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62" y="1523452"/>
              <a:ext cx="7952999" cy="1649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800104" y="1150777"/>
              <a:ext cx="710451" cy="3231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500" dirty="0">
                  <a:latin typeface="Montserrat" panose="020B0604020202020204" charset="0"/>
                </a:rPr>
                <a:t>Input</a:t>
              </a:r>
              <a:endParaRPr lang="he-IL" sz="1500" dirty="0">
                <a:latin typeface="Montserrat" panose="020B060402020202020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35263" y="1033285"/>
              <a:ext cx="1300356" cy="553998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500" dirty="0">
                  <a:latin typeface="Montserrat" panose="020B0604020202020204" charset="0"/>
                </a:rPr>
                <a:t>Depth-wise</a:t>
              </a:r>
            </a:p>
            <a:p>
              <a:pPr algn="ctr"/>
              <a:r>
                <a:rPr lang="en-US" sz="1500" dirty="0">
                  <a:latin typeface="Montserrat" panose="020B0604020202020204" charset="0"/>
                </a:rPr>
                <a:t>Filter</a:t>
              </a:r>
              <a:endParaRPr lang="he-IL" sz="1500" dirty="0">
                <a:latin typeface="Montserrat" panose="020B060402020202020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70738" y="1035370"/>
              <a:ext cx="1451038" cy="553998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500" dirty="0">
                  <a:latin typeface="Montserrat" panose="020B0604020202020204" charset="0"/>
                </a:rPr>
                <a:t>Intermediate</a:t>
              </a:r>
            </a:p>
            <a:p>
              <a:pPr algn="ctr"/>
              <a:r>
                <a:rPr lang="en-US" sz="1500" dirty="0">
                  <a:latin typeface="Montserrat" panose="020B0604020202020204" charset="0"/>
                </a:rPr>
                <a:t>output</a:t>
              </a:r>
              <a:endParaRPr lang="he-IL" sz="1500" dirty="0">
                <a:latin typeface="Montserrat" panose="020B060402020202020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56895" y="1033285"/>
              <a:ext cx="1205779" cy="553998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500" dirty="0">
                  <a:latin typeface="Montserrat" panose="020B0604020202020204" charset="0"/>
                </a:rPr>
                <a:t>Point-wise</a:t>
              </a:r>
            </a:p>
            <a:p>
              <a:pPr algn="ctr"/>
              <a:r>
                <a:rPr lang="en-US" sz="1500" dirty="0">
                  <a:latin typeface="Montserrat" panose="020B0604020202020204" charset="0"/>
                </a:rPr>
                <a:t>Filter</a:t>
              </a:r>
              <a:endParaRPr lang="he-IL" sz="1500" dirty="0">
                <a:latin typeface="Montserrat" panose="020B060402020202020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43052" y="1175532"/>
              <a:ext cx="893193" cy="3231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500" dirty="0">
                  <a:latin typeface="Montserrat" panose="020B0604020202020204" charset="0"/>
                </a:rPr>
                <a:t>Output</a:t>
              </a:r>
              <a:endParaRPr lang="he-IL" sz="1500" dirty="0">
                <a:latin typeface="Montserrat" panose="020B060402020202020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711113" y="3675481"/>
            <a:ext cx="3448380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Montserrat" panose="020B0604020202020204" charset="0"/>
              </a:rPr>
              <a:t>1-by-3 kernel</a:t>
            </a:r>
          </a:p>
          <a:p>
            <a:pPr algn="r"/>
            <a:r>
              <a:rPr lang="en-US" dirty="0">
                <a:solidFill>
                  <a:srgbClr val="FF0000"/>
                </a:solidFill>
                <a:latin typeface="Montserrat" panose="020B0604020202020204" charset="0"/>
              </a:rPr>
              <a:t>Applied over 3 intermediate outputs</a:t>
            </a:r>
          </a:p>
          <a:p>
            <a:pPr algn="r"/>
            <a:r>
              <a:rPr lang="en-US" dirty="0">
                <a:latin typeface="Montserrat" panose="020B0604020202020204" charset="0"/>
              </a:rPr>
              <a:t>Repeated for 128 output channels</a:t>
            </a:r>
          </a:p>
        </p:txBody>
      </p:sp>
      <p:sp>
        <p:nvSpPr>
          <p:cNvPr id="16" name="מלבן 15"/>
          <p:cNvSpPr/>
          <p:nvPr/>
        </p:nvSpPr>
        <p:spPr>
          <a:xfrm>
            <a:off x="4921775" y="1388230"/>
            <a:ext cx="3822283" cy="2187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839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6" grpId="0" animBg="1"/>
    </p:bldLst>
  </p:timing>
</p:sld>
</file>

<file path=ppt/theme/theme1.xml><?xml version="1.0" encoding="utf-8"?>
<a:theme xmlns:a="http://schemas.openxmlformats.org/drawingml/2006/main" name="Coronavirus Clinical Case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67AF1"/>
      </a:accent1>
      <a:accent2>
        <a:srgbClr val="CCCCCC"/>
      </a:accent2>
      <a:accent3>
        <a:srgbClr val="A5D5FC"/>
      </a:accent3>
      <a:accent4>
        <a:srgbClr val="27BBFF"/>
      </a:accent4>
      <a:accent5>
        <a:srgbClr val="18379E"/>
      </a:accent5>
      <a:accent6>
        <a:srgbClr val="467AF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2972</TotalTime>
  <Words>811</Words>
  <Application>Microsoft Office PowerPoint</Application>
  <PresentationFormat>‫הצגה על המסך (16:9)</PresentationFormat>
  <Paragraphs>316</Paragraphs>
  <Slides>35</Slides>
  <Notes>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35</vt:i4>
      </vt:variant>
    </vt:vector>
  </HeadingPairs>
  <TitlesOfParts>
    <vt:vector size="46" baseType="lpstr">
      <vt:lpstr>Calibri</vt:lpstr>
      <vt:lpstr>MS Gothic</vt:lpstr>
      <vt:lpstr>Times New Roman</vt:lpstr>
      <vt:lpstr>Wingdings</vt:lpstr>
      <vt:lpstr>Montserrat ExtraBold</vt:lpstr>
      <vt:lpstr>Arial</vt:lpstr>
      <vt:lpstr>Cambria Math</vt:lpstr>
      <vt:lpstr>Calibri Light</vt:lpstr>
      <vt:lpstr>Montserrat</vt:lpstr>
      <vt:lpstr>Coronavirus Clinical Case by Slidesgo</vt:lpstr>
      <vt:lpstr>ערכת נושא Office</vt:lpstr>
      <vt:lpstr>Efficient Architectures</vt:lpstr>
      <vt:lpstr>Why?</vt:lpstr>
      <vt:lpstr>Why?</vt:lpstr>
      <vt:lpstr>Deep Learning - on a budget</vt:lpstr>
      <vt:lpstr>What can we do?</vt:lpstr>
      <vt:lpstr>Back to Basics</vt:lpstr>
      <vt:lpstr>CONVOLUTION OPERATIONS</vt:lpstr>
      <vt:lpstr>But how?</vt:lpstr>
      <vt:lpstr>Depth-wise &amp; Point-wise Convolution (Decomposing the filter)</vt:lpstr>
      <vt:lpstr>Depth-wise &amp; Point-wise Convolution</vt:lpstr>
      <vt:lpstr>Group Convolution (Splitting &amp; Merging)</vt:lpstr>
      <vt:lpstr>Group Convolution</vt:lpstr>
      <vt:lpstr>Bottlenecks (Adjusting the I/O)</vt:lpstr>
      <vt:lpstr>Bottlenecks</vt:lpstr>
      <vt:lpstr>Mid-way Summary</vt:lpstr>
      <vt:lpstr>There is no ‘winner-takes-it-all’ solution; Know your needs &amp; Design accordingly </vt:lpstr>
      <vt:lpstr>(re-)Measuring Efficiency</vt:lpstr>
      <vt:lpstr>Measuring Cost</vt:lpstr>
      <vt:lpstr>Operation costs</vt:lpstr>
      <vt:lpstr>G1: Equal no. of I/O Channels</vt:lpstr>
      <vt:lpstr>G2: Avoid Excessive Group convolutions</vt:lpstr>
      <vt:lpstr>G3: Avoid Excessive Fragmentation</vt:lpstr>
      <vt:lpstr>G4: Element-wise operations are Important</vt:lpstr>
      <vt:lpstr>“G5”: Avoid excessive feature reuse</vt:lpstr>
      <vt:lpstr>“G6”: Use the right data type</vt:lpstr>
      <vt:lpstr>מצגת של PowerPoint</vt:lpstr>
      <vt:lpstr>Scaling</vt:lpstr>
      <vt:lpstr>Costs of scaling</vt:lpstr>
      <vt:lpstr>Benefits of Scaling</vt:lpstr>
      <vt:lpstr>Compound Scaling</vt:lpstr>
      <vt:lpstr>Combining it all</vt:lpstr>
      <vt:lpstr>Summary</vt:lpstr>
      <vt:lpstr>מצגת של PowerPoint</vt:lpstr>
      <vt:lpstr>Many directions</vt:lpstr>
      <vt:lpstr>Thank you for Listening!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Architectures</dc:title>
  <dc:creator>User</dc:creator>
  <cp:keywords>CTPClassification=CTP_NT</cp:keywords>
  <cp:lastModifiedBy>yairbensahel@gmail.com</cp:lastModifiedBy>
  <cp:revision>160</cp:revision>
  <dcterms:modified xsi:type="dcterms:W3CDTF">2020-05-17T13:00:38Z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8177fced-89a3-4c43-b27b-811b69b69285</vt:lpwstr>
  </property>
  <property fmtid="{D5CDD505-2E9C-101B-9397-08002B2CF9AE}" pid="3" name="CTP_TimeStamp">
    <vt:lpwstr>2020-05-17 09:24:53Z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